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70" r:id="rId10"/>
    <p:sldId id="263" r:id="rId11"/>
    <p:sldId id="265" r:id="rId12"/>
    <p:sldId id="271" r:id="rId13"/>
    <p:sldId id="272" r:id="rId14"/>
    <p:sldId id="266" r:id="rId15"/>
    <p:sldId id="273" r:id="rId16"/>
    <p:sldId id="267" r:id="rId17"/>
    <p:sldId id="274" r:id="rId18"/>
    <p:sldId id="268" r:id="rId19"/>
    <p:sldId id="275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72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CC4DA1-F6A8-4A11-9C4D-DD5E0B1BFB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4D105E-7D3E-4ED0-B65A-A402DB5B0D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ED021F-80C7-4A05-A4B6-A2017C7F2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67DF8F-7FEA-486F-B5E5-ABBCA4065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5E6108-B0FE-4854-8A4B-4CA648EEE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3980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9F7317-8988-4CF4-A5CA-F09D167F1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A994511-133F-4493-B4B3-0F6C2A587A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3ACBC8F-6094-442E-9E64-981CF1C8F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C87AF4-E489-4DDC-A054-F51EEB1A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78C358-B2B7-4FD3-9C61-91EB3CD74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1254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5AA082D-1A76-489B-B068-18C6508EBC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67D0160-9208-410D-8771-E41D85CF44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E489E6B-8898-46CD-911F-346B2A53D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06ED54-51B7-425B-8588-5E5CDAE95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271BC5-E6E1-435C-987F-F19D815F0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65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CEEB15-51D6-4301-9148-62DAC8469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12ABD4E-6CCF-412B-B8D3-25B4B5140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F3D6B0-CF63-4736-802A-B18116ED4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2A31052-599A-4CFF-B921-EB972B1B4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DF96FF9-49FB-4503-B9EE-1A8DC4C60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9876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90751E-0224-4DE0-9C2B-CD2753F39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97E423-7C97-4D3E-BEDB-E03972DA4E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9357D73-A61C-4E4C-8B60-63F9404CB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8DDE08-E0B7-40A2-9DB3-0A5851924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020A3A-C676-46F6-96FD-7996747AE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55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76AB64-D2F9-443E-A3B3-765EEF286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17E370-CDF7-49DC-A2A3-5EDD46EFEE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BE4B212-F890-4388-9DA0-FA2954B468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345F1E5-7881-46FF-89E3-7CCC26520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1672C3-A40C-44B7-8B98-EAC6A519E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C77E8FF-BD97-4BFC-BEBA-3529A4181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7976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1CA6F2-3F94-4C77-B058-561A9FFC7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69F4B23-F8DF-4C25-9BA2-CD235B914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F74074F-E20D-4836-8B60-656BFDB00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E0258D6-8CBC-4C0E-8682-8D084F1B39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A813C54-8E61-40F1-B5B8-9EFB1D0D7C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6010122-8C77-4C94-8084-2B67E64F8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6CF92AB-A293-48AC-9434-42C52CBE4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980D4A7-4597-4294-8B45-CE4969905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7259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F943AE-D0BD-489B-BB3F-34C334E01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5C37D76-0176-4D5B-902A-160C9F61B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F20DEB8-787E-4067-B6C5-3070A900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C4F40F-3CEB-4623-A542-DCBC5BF3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696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539024B-3C9C-4406-8369-1773952B8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60C3704-2E82-47AC-B5B1-C063EAF96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47D319E-C89F-4F8D-9A55-D83A7D23D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1187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44251-47BC-4724-86C6-6E67759F4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8DB90F-6176-4995-99E6-F131907DA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91DA4C-C371-4CDB-8FB4-4511CC3D1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B879205-BA6D-451D-8870-338BF2183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8E2E59D-12CC-46E5-B368-EC43EB9C6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BE97BD1-7F20-4EF9-8990-E16AA154A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3241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56169-1469-4D8E-8D0B-14AB89D47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07C54F7-4AE1-481C-9605-0A1F7FDA7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49D8A03-2F0B-4918-8CAD-2F9471B446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0E3658C-C89D-4613-B4E5-4A544EE4A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8899C91-824A-41DB-9DB0-3A9901A7C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89A052C-0008-42C5-A2B7-AFBB96F2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109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617A3FC-9B89-4F8D-9E85-002596EA4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A502768-E959-444C-B6C0-1058C37BE5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DF3692-DBBC-406C-B606-757DED91A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9403D8-BBF3-4E9A-91EA-36DD2F0DE846}" type="datetimeFigureOut">
              <a:rPr lang="pt-BR" smtClean="0"/>
              <a:t>02/05/2021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8D5715D-0E5E-46EB-A208-31E6EE634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9AC3C5-1037-41FB-B657-45D960F7D5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B4258-702F-45C9-B1B0-205D74044C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9765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8.jpg"/><Relationship Id="rId7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0.jpg"/><Relationship Id="rId4" Type="http://schemas.openxmlformats.org/officeDocument/2006/relationships/image" Target="../media/image9.jpg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34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36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38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53" name="Freeform: Shape 39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4" name="Freeform: Shape 40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5" name="Freeform: Shape 41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42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57" name="Freeform: Shape 44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8" name="Freeform: Shape 45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CD114DA3-783B-4D5B-916F-C568E5272F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1896" y="1504348"/>
            <a:ext cx="7850326" cy="2310312"/>
          </a:xfrm>
        </p:spPr>
        <p:txBody>
          <a:bodyPr>
            <a:normAutofit/>
          </a:bodyPr>
          <a:lstStyle/>
          <a:p>
            <a:r>
              <a:rPr lang="pt-BR" sz="44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44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47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4FD4D0-8FDC-49E5-8F32-10A7A0C026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70603" y="3705837"/>
            <a:ext cx="5760846" cy="682079"/>
          </a:xfrm>
        </p:spPr>
        <p:txBody>
          <a:bodyPr>
            <a:normAutofit/>
          </a:bodyPr>
          <a:lstStyle/>
          <a:p>
            <a:r>
              <a:rPr lang="pt-BR" sz="30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30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</p:spTree>
    <p:extLst>
      <p:ext uri="{BB962C8B-B14F-4D97-AF65-F5344CB8AC3E}">
        <p14:creationId xmlns:p14="http://schemas.microsoft.com/office/powerpoint/2010/main" val="184185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pic>
        <p:nvPicPr>
          <p:cNvPr id="23" name="Imagem 22" descr="Logotipo, Ícone&#10;&#10;Descrição gerada automaticamente">
            <a:extLst>
              <a:ext uri="{FF2B5EF4-FFF2-40B4-BE49-F238E27FC236}">
                <a16:creationId xmlns:a16="http://schemas.microsoft.com/office/drawing/2014/main" id="{0B51A999-A2D1-48F2-9B04-B1AC5DD7E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5321" y="4320595"/>
            <a:ext cx="1388625" cy="1445034"/>
          </a:xfrm>
          <a:prstGeom prst="rect">
            <a:avLst/>
          </a:prstGeom>
        </p:spPr>
      </p:pic>
      <p:pic>
        <p:nvPicPr>
          <p:cNvPr id="24" name="Imagem 23" descr="Ícone&#10;&#10;Descrição gerada automaticamente">
            <a:extLst>
              <a:ext uri="{FF2B5EF4-FFF2-40B4-BE49-F238E27FC236}">
                <a16:creationId xmlns:a16="http://schemas.microsoft.com/office/drawing/2014/main" id="{948F9B31-1347-4552-9663-226E057B5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068" y="4718256"/>
            <a:ext cx="1183196" cy="1409349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EEC5410C-CA41-4969-8270-6C5A482D2A97}"/>
              </a:ext>
            </a:extLst>
          </p:cNvPr>
          <p:cNvSpPr txBox="1"/>
          <p:nvPr/>
        </p:nvSpPr>
        <p:spPr>
          <a:xfrm>
            <a:off x="10579804" y="6029492"/>
            <a:ext cx="352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e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0CFD0F3-F906-4706-82E6-B0349804020B}"/>
              </a:ext>
            </a:extLst>
          </p:cNvPr>
          <p:cNvSpPr txBox="1"/>
          <p:nvPr/>
        </p:nvSpPr>
        <p:spPr>
          <a:xfrm>
            <a:off x="10916071" y="6159436"/>
            <a:ext cx="4936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CSS</a:t>
            </a:r>
          </a:p>
        </p:txBody>
      </p:sp>
      <p:pic>
        <p:nvPicPr>
          <p:cNvPr id="4" name="Imagem 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828F4697-B0B2-454B-B995-971DA9D71C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1042" b="21782"/>
          <a:stretch/>
        </p:blipFill>
        <p:spPr>
          <a:xfrm>
            <a:off x="1369151" y="1449992"/>
            <a:ext cx="7906202" cy="5047052"/>
          </a:xfrm>
          <a:prstGeom prst="rect">
            <a:avLst/>
          </a:prstGeom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F9ECB6FA-E528-4C86-BD1C-39BF0BE2CC3E}"/>
              </a:ext>
            </a:extLst>
          </p:cNvPr>
          <p:cNvSpPr txBox="1"/>
          <p:nvPr/>
        </p:nvSpPr>
        <p:spPr>
          <a:xfrm>
            <a:off x="5702804" y="2333601"/>
            <a:ext cx="32385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Código identificador único</a:t>
            </a:r>
            <a:r>
              <a:rPr lang="pt-BR" dirty="0"/>
              <a:t>: é gerado automaticamente em ordem numérica crescente a cada acréscimo de contato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2DF61336-4102-4508-AC2B-1A484BFD4F7D}"/>
              </a:ext>
            </a:extLst>
          </p:cNvPr>
          <p:cNvCxnSpPr>
            <a:cxnSpLocks/>
          </p:cNvCxnSpPr>
          <p:nvPr/>
        </p:nvCxnSpPr>
        <p:spPr>
          <a:xfrm flipH="1">
            <a:off x="5989740" y="3500718"/>
            <a:ext cx="106107" cy="819877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C06EF638-DDE6-46CB-B753-9AFB0083D7E5}"/>
              </a:ext>
            </a:extLst>
          </p:cNvPr>
          <p:cNvSpPr txBox="1"/>
          <p:nvPr/>
        </p:nvSpPr>
        <p:spPr>
          <a:xfrm>
            <a:off x="1738564" y="4941745"/>
            <a:ext cx="323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Campo para o nome</a:t>
            </a:r>
          </a:p>
        </p:txBody>
      </p: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B62C93EE-4191-4CD6-838A-9699A1AC91F4}"/>
              </a:ext>
            </a:extLst>
          </p:cNvPr>
          <p:cNvCxnSpPr>
            <a:cxnSpLocks/>
          </p:cNvCxnSpPr>
          <p:nvPr/>
        </p:nvCxnSpPr>
        <p:spPr>
          <a:xfrm flipV="1">
            <a:off x="3813943" y="4794188"/>
            <a:ext cx="1557855" cy="323623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538C23D-78F9-457A-AA1D-31434ED0DE53}"/>
              </a:ext>
            </a:extLst>
          </p:cNvPr>
          <p:cNvSpPr txBox="1"/>
          <p:nvPr/>
        </p:nvSpPr>
        <p:spPr>
          <a:xfrm>
            <a:off x="1738564" y="5329202"/>
            <a:ext cx="323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Campo para o apelido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FBC14792-3820-4421-8C0D-10F57593B6D4}"/>
              </a:ext>
            </a:extLst>
          </p:cNvPr>
          <p:cNvCxnSpPr>
            <a:cxnSpLocks/>
          </p:cNvCxnSpPr>
          <p:nvPr/>
        </p:nvCxnSpPr>
        <p:spPr>
          <a:xfrm flipV="1">
            <a:off x="3942826" y="5342864"/>
            <a:ext cx="1472673" cy="148346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56B16EBD-6769-41EE-95A9-E3876B8D30EE}"/>
              </a:ext>
            </a:extLst>
          </p:cNvPr>
          <p:cNvSpPr txBox="1"/>
          <p:nvPr/>
        </p:nvSpPr>
        <p:spPr>
          <a:xfrm>
            <a:off x="1738564" y="5806073"/>
            <a:ext cx="323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Campo para o e-mail</a:t>
            </a:r>
          </a:p>
        </p:txBody>
      </p:sp>
      <p:cxnSp>
        <p:nvCxnSpPr>
          <p:cNvPr id="38" name="Conector de Seta Reta 37">
            <a:extLst>
              <a:ext uri="{FF2B5EF4-FFF2-40B4-BE49-F238E27FC236}">
                <a16:creationId xmlns:a16="http://schemas.microsoft.com/office/drawing/2014/main" id="{AD14FEBE-48C2-4E23-A15A-940187EA603D}"/>
              </a:ext>
            </a:extLst>
          </p:cNvPr>
          <p:cNvCxnSpPr>
            <a:cxnSpLocks/>
          </p:cNvCxnSpPr>
          <p:nvPr/>
        </p:nvCxnSpPr>
        <p:spPr>
          <a:xfrm flipV="1">
            <a:off x="3847763" y="5880853"/>
            <a:ext cx="1596622" cy="109886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E78031D3-16F2-4D9B-98E8-5E2162FDD8C5}"/>
              </a:ext>
            </a:extLst>
          </p:cNvPr>
          <p:cNvSpPr txBox="1"/>
          <p:nvPr/>
        </p:nvSpPr>
        <p:spPr>
          <a:xfrm>
            <a:off x="5354779" y="6406016"/>
            <a:ext cx="22326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Botão para adicionar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3A709EEA-026E-4877-95BF-ABD465518706}"/>
              </a:ext>
            </a:extLst>
          </p:cNvPr>
          <p:cNvSpPr txBox="1"/>
          <p:nvPr/>
        </p:nvSpPr>
        <p:spPr>
          <a:xfrm>
            <a:off x="2307805" y="2156939"/>
            <a:ext cx="22326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Botão voltar para a tela inicial</a:t>
            </a:r>
          </a:p>
        </p:txBody>
      </p: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A4B309D3-B340-4AA2-96D4-0DAD450DAB44}"/>
              </a:ext>
            </a:extLst>
          </p:cNvPr>
          <p:cNvCxnSpPr>
            <a:cxnSpLocks/>
            <a:stCxn id="44" idx="1"/>
          </p:cNvCxnSpPr>
          <p:nvPr/>
        </p:nvCxnSpPr>
        <p:spPr>
          <a:xfrm flipH="1" flipV="1">
            <a:off x="1853460" y="2320445"/>
            <a:ext cx="454345" cy="1596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0CBDC975-CF61-45B0-9BDF-AA9E575DEC7F}"/>
              </a:ext>
            </a:extLst>
          </p:cNvPr>
          <p:cNvSpPr txBox="1"/>
          <p:nvPr/>
        </p:nvSpPr>
        <p:spPr>
          <a:xfrm>
            <a:off x="9815212" y="5815848"/>
            <a:ext cx="823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err="1"/>
              <a:t>Html</a:t>
            </a:r>
            <a:r>
              <a:rPr lang="pt-BR" sz="1600" b="1" dirty="0"/>
              <a:t> 5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10AEB1F2-817C-4FCC-8D10-B24CFABC5CF3}"/>
              </a:ext>
            </a:extLst>
          </p:cNvPr>
          <p:cNvSpPr txBox="1"/>
          <p:nvPr/>
        </p:nvSpPr>
        <p:spPr>
          <a:xfrm>
            <a:off x="9555321" y="3937674"/>
            <a:ext cx="2269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Construção da aparência</a:t>
            </a:r>
          </a:p>
        </p:txBody>
      </p:sp>
      <p:pic>
        <p:nvPicPr>
          <p:cNvPr id="34" name="Imagem 33" descr="Placa azul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B798B2AF-B98A-480C-88AD-31DB65E4C3A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5" t="12604" r="4246" b="12074"/>
          <a:stretch/>
        </p:blipFill>
        <p:spPr>
          <a:xfrm>
            <a:off x="434542" y="2863248"/>
            <a:ext cx="3379401" cy="1375946"/>
          </a:xfrm>
          <a:prstGeom prst="rect">
            <a:avLst/>
          </a:prstGeom>
        </p:spPr>
      </p:pic>
      <p:sp>
        <p:nvSpPr>
          <p:cNvPr id="42" name="CaixaDeTexto 41">
            <a:extLst>
              <a:ext uri="{FF2B5EF4-FFF2-40B4-BE49-F238E27FC236}">
                <a16:creationId xmlns:a16="http://schemas.microsoft.com/office/drawing/2014/main" id="{61D85773-B1DC-42D0-85D0-D0316EF3B0E0}"/>
              </a:ext>
            </a:extLst>
          </p:cNvPr>
          <p:cNvSpPr txBox="1"/>
          <p:nvPr/>
        </p:nvSpPr>
        <p:spPr>
          <a:xfrm>
            <a:off x="376198" y="4371854"/>
            <a:ext cx="3934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Tela anterior – clicar em “Adicionar”</a:t>
            </a:r>
          </a:p>
        </p:txBody>
      </p:sp>
      <p:sp>
        <p:nvSpPr>
          <p:cNvPr id="19" name="Seta: para a Direita 18">
            <a:extLst>
              <a:ext uri="{FF2B5EF4-FFF2-40B4-BE49-F238E27FC236}">
                <a16:creationId xmlns:a16="http://schemas.microsoft.com/office/drawing/2014/main" id="{736819E8-4051-44ED-B90F-B956915F8C0D}"/>
              </a:ext>
            </a:extLst>
          </p:cNvPr>
          <p:cNvSpPr/>
          <p:nvPr/>
        </p:nvSpPr>
        <p:spPr>
          <a:xfrm>
            <a:off x="4003582" y="3637139"/>
            <a:ext cx="1217252" cy="3678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id="{C58F0570-F39C-490B-A098-7A06E6597D2E}"/>
              </a:ext>
            </a:extLst>
          </p:cNvPr>
          <p:cNvCxnSpPr>
            <a:cxnSpLocks/>
          </p:cNvCxnSpPr>
          <p:nvPr/>
        </p:nvCxnSpPr>
        <p:spPr>
          <a:xfrm flipH="1" flipV="1">
            <a:off x="1555456" y="3866962"/>
            <a:ext cx="672850" cy="57279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de Seta Reta 49">
            <a:extLst>
              <a:ext uri="{FF2B5EF4-FFF2-40B4-BE49-F238E27FC236}">
                <a16:creationId xmlns:a16="http://schemas.microsoft.com/office/drawing/2014/main" id="{57C8B170-BDEF-4766-8CD6-D0277C8A9C21}"/>
              </a:ext>
            </a:extLst>
          </p:cNvPr>
          <p:cNvCxnSpPr>
            <a:cxnSpLocks/>
          </p:cNvCxnSpPr>
          <p:nvPr/>
        </p:nvCxnSpPr>
        <p:spPr>
          <a:xfrm flipV="1">
            <a:off x="7437364" y="6323364"/>
            <a:ext cx="486315" cy="231410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A9FE034F-AE9E-42A4-A53D-BDECC2B589EF}"/>
              </a:ext>
            </a:extLst>
          </p:cNvPr>
          <p:cNvSpPr txBox="1"/>
          <p:nvPr/>
        </p:nvSpPr>
        <p:spPr>
          <a:xfrm>
            <a:off x="461881" y="839956"/>
            <a:ext cx="6097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Aparência</a:t>
            </a:r>
            <a:endParaRPr lang="pt-BR" sz="2400" dirty="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CD3A1FD-439B-4AC0-92EA-32F453E8D9E4}"/>
              </a:ext>
            </a:extLst>
          </p:cNvPr>
          <p:cNvSpPr txBox="1"/>
          <p:nvPr/>
        </p:nvSpPr>
        <p:spPr>
          <a:xfrm>
            <a:off x="4561234" y="980341"/>
            <a:ext cx="1899726" cy="506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b="1" dirty="0"/>
              <a:t>Tela de cadastro</a:t>
            </a:r>
          </a:p>
        </p:txBody>
      </p:sp>
    </p:spTree>
    <p:extLst>
      <p:ext uri="{BB962C8B-B14F-4D97-AF65-F5344CB8AC3E}">
        <p14:creationId xmlns:p14="http://schemas.microsoft.com/office/powerpoint/2010/main" val="3332522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9" grpId="0"/>
      <p:bldP spid="25" grpId="0"/>
      <p:bldP spid="26" grpId="0"/>
      <p:bldP spid="27" grpId="0"/>
      <p:bldP spid="28" grpId="0"/>
      <p:bldP spid="32" grpId="0"/>
      <p:bldP spid="35" grpId="0"/>
      <p:bldP spid="40" grpId="0"/>
      <p:bldP spid="44" grpId="0"/>
      <p:bldP spid="52" grpId="0"/>
      <p:bldP spid="53" grpId="0"/>
      <p:bldP spid="42" grpId="0"/>
      <p:bldP spid="19" grpId="0" animBg="1"/>
      <p:bldP spid="56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A595A2F4-4268-4808-ACF5-FF58BF714E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81" t="39488" r="2219" b="4788"/>
          <a:stretch/>
        </p:blipFill>
        <p:spPr>
          <a:xfrm>
            <a:off x="2952925" y="1862356"/>
            <a:ext cx="4474330" cy="3640822"/>
          </a:xfrm>
          <a:prstGeom prst="rect">
            <a:avLst/>
          </a:prstGeom>
        </p:spPr>
      </p:pic>
      <p:sp>
        <p:nvSpPr>
          <p:cNvPr id="34" name="CaixaDeTexto 33">
            <a:extLst>
              <a:ext uri="{FF2B5EF4-FFF2-40B4-BE49-F238E27FC236}">
                <a16:creationId xmlns:a16="http://schemas.microsoft.com/office/drawing/2014/main" id="{F265D0E9-0486-4E4B-9056-556E3DA48F02}"/>
              </a:ext>
            </a:extLst>
          </p:cNvPr>
          <p:cNvSpPr txBox="1"/>
          <p:nvPr/>
        </p:nvSpPr>
        <p:spPr>
          <a:xfrm>
            <a:off x="542778" y="1760714"/>
            <a:ext cx="2158477" cy="4619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Ao inserir os dados eles são enviados ao servidor de armazenamento por meio de codificações na linguagem que faz a “ponte” entre a linguagem de requisição do usuário e a do banco de dados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7B45737B-6315-4AC2-A0E0-DCE0A8865CDE}"/>
              </a:ext>
            </a:extLst>
          </p:cNvPr>
          <p:cNvSpPr txBox="1"/>
          <p:nvPr/>
        </p:nvSpPr>
        <p:spPr>
          <a:xfrm>
            <a:off x="7623104" y="5833686"/>
            <a:ext cx="2133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Para comunicação entre a requisição do usuário e os servidores</a:t>
            </a:r>
          </a:p>
        </p:txBody>
      </p:sp>
      <p:pic>
        <p:nvPicPr>
          <p:cNvPr id="37" name="Imagem 36" descr="Logotipo&#10;&#10;Descrição gerada automaticamente">
            <a:extLst>
              <a:ext uri="{FF2B5EF4-FFF2-40B4-BE49-F238E27FC236}">
                <a16:creationId xmlns:a16="http://schemas.microsoft.com/office/drawing/2014/main" id="{396F64ED-18E7-44CD-A5BD-5D36987F0C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935" y="4765105"/>
            <a:ext cx="2141736" cy="1156538"/>
          </a:xfrm>
          <a:prstGeom prst="rect">
            <a:avLst/>
          </a:prstGeom>
        </p:spPr>
      </p:pic>
      <p:sp>
        <p:nvSpPr>
          <p:cNvPr id="48" name="CaixaDeTexto 47">
            <a:extLst>
              <a:ext uri="{FF2B5EF4-FFF2-40B4-BE49-F238E27FC236}">
                <a16:creationId xmlns:a16="http://schemas.microsoft.com/office/drawing/2014/main" id="{100F49DE-982B-4BAF-BA91-C73669C82455}"/>
              </a:ext>
            </a:extLst>
          </p:cNvPr>
          <p:cNvSpPr txBox="1"/>
          <p:nvPr/>
        </p:nvSpPr>
        <p:spPr>
          <a:xfrm>
            <a:off x="3797873" y="5296164"/>
            <a:ext cx="2077335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Cor do botão quando selecionado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45EBCBD6-EA17-40E7-908D-F1A85BA953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80" r="2265" b="26225"/>
          <a:stretch/>
        </p:blipFill>
        <p:spPr>
          <a:xfrm>
            <a:off x="8251769" y="2910922"/>
            <a:ext cx="3773957" cy="917827"/>
          </a:xfrm>
          <a:prstGeom prst="rect">
            <a:avLst/>
          </a:prstGeom>
        </p:spPr>
      </p:pic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CC9A6988-15F4-4FEB-8A22-108AF9155AC9}"/>
              </a:ext>
            </a:extLst>
          </p:cNvPr>
          <p:cNvSpPr/>
          <p:nvPr/>
        </p:nvSpPr>
        <p:spPr>
          <a:xfrm>
            <a:off x="7516536" y="3230474"/>
            <a:ext cx="645952" cy="2415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A12D8035-787F-4C66-8B6F-635AEB39D18F}"/>
              </a:ext>
            </a:extLst>
          </p:cNvPr>
          <p:cNvSpPr txBox="1"/>
          <p:nvPr/>
        </p:nvSpPr>
        <p:spPr>
          <a:xfrm>
            <a:off x="8410615" y="3698899"/>
            <a:ext cx="3456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Mensagem exibida quando o cadastro é executado sem erros</a:t>
            </a:r>
          </a:p>
        </p:txBody>
      </p:sp>
      <p:pic>
        <p:nvPicPr>
          <p:cNvPr id="24" name="Imagem 23" descr="Ícone&#10;&#10;Descrição gerada automaticamente">
            <a:extLst>
              <a:ext uri="{FF2B5EF4-FFF2-40B4-BE49-F238E27FC236}">
                <a16:creationId xmlns:a16="http://schemas.microsoft.com/office/drawing/2014/main" id="{F3F5FE9E-7E60-4CCC-9143-0FF9B31ECC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5684" y="4591236"/>
            <a:ext cx="2424438" cy="1272830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93152BE1-23B5-4DFE-B47B-884FC51CBAD3}"/>
              </a:ext>
            </a:extLst>
          </p:cNvPr>
          <p:cNvSpPr txBox="1"/>
          <p:nvPr/>
        </p:nvSpPr>
        <p:spPr>
          <a:xfrm>
            <a:off x="9810919" y="5833686"/>
            <a:ext cx="2133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Linguagem para a organização do Banco de Dados</a:t>
            </a:r>
          </a:p>
        </p:txBody>
      </p: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DF23F21D-628A-4D27-BA2F-43C1FC7C525C}"/>
              </a:ext>
            </a:extLst>
          </p:cNvPr>
          <p:cNvCxnSpPr>
            <a:cxnSpLocks/>
          </p:cNvCxnSpPr>
          <p:nvPr/>
        </p:nvCxnSpPr>
        <p:spPr>
          <a:xfrm flipV="1">
            <a:off x="4967108" y="5343374"/>
            <a:ext cx="1027780" cy="490312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9235612B-D2CE-4485-BC2B-7B5FFCE275D8}"/>
              </a:ext>
            </a:extLst>
          </p:cNvPr>
          <p:cNvSpPr txBox="1"/>
          <p:nvPr/>
        </p:nvSpPr>
        <p:spPr>
          <a:xfrm>
            <a:off x="466853" y="893157"/>
            <a:ext cx="6097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Inserção de dados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053091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9" grpId="0"/>
      <p:bldP spid="34" grpId="0" animBg="1"/>
      <p:bldP spid="36" grpId="0"/>
      <p:bldP spid="48" grpId="0"/>
      <p:bldP spid="5" grpId="0" animBg="1"/>
      <p:bldP spid="23" grpId="0"/>
      <p:bldP spid="25" grpId="0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614169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2C0FFE2E-96D2-4556-ABBC-4E682706C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672" y="1457798"/>
            <a:ext cx="7645164" cy="5198990"/>
          </a:xfrm>
          <a:prstGeom prst="rect">
            <a:avLst/>
          </a:prstGeom>
        </p:spPr>
      </p:pic>
      <p:sp>
        <p:nvSpPr>
          <p:cNvPr id="30" name="CaixaDeTexto 29">
            <a:extLst>
              <a:ext uri="{FF2B5EF4-FFF2-40B4-BE49-F238E27FC236}">
                <a16:creationId xmlns:a16="http://schemas.microsoft.com/office/drawing/2014/main" id="{CA535547-77F3-4078-8EDD-C819723C47BB}"/>
              </a:ext>
            </a:extLst>
          </p:cNvPr>
          <p:cNvSpPr txBox="1"/>
          <p:nvPr/>
        </p:nvSpPr>
        <p:spPr>
          <a:xfrm>
            <a:off x="584723" y="1457798"/>
            <a:ext cx="2158477" cy="2585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pt-BR" dirty="0"/>
              <a:t>Essa ferramenta organiza os dados inseridos em tabelas (</a:t>
            </a:r>
            <a:r>
              <a:rPr lang="pt-BR" dirty="0" err="1"/>
              <a:t>pré</a:t>
            </a:r>
            <a:r>
              <a:rPr lang="pt-BR" dirty="0"/>
              <a:t>-criadas pelo programador) e permite determinar a hierarquia e relação entre os dados.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C5D4A2FD-ECA4-4476-8374-B90C3CA8873C}"/>
              </a:ext>
            </a:extLst>
          </p:cNvPr>
          <p:cNvSpPr txBox="1"/>
          <p:nvPr/>
        </p:nvSpPr>
        <p:spPr>
          <a:xfrm>
            <a:off x="6501467" y="2787054"/>
            <a:ext cx="2077335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Comandos internos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EF603659-4808-4051-BF3D-F28FF687E4BD}"/>
              </a:ext>
            </a:extLst>
          </p:cNvPr>
          <p:cNvCxnSpPr>
            <a:cxnSpLocks/>
          </p:cNvCxnSpPr>
          <p:nvPr/>
        </p:nvCxnSpPr>
        <p:spPr>
          <a:xfrm flipH="1" flipV="1">
            <a:off x="5452844" y="2863102"/>
            <a:ext cx="1048623" cy="201334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796BB676-B5A3-43BB-B859-E44D698DAD75}"/>
              </a:ext>
            </a:extLst>
          </p:cNvPr>
          <p:cNvSpPr txBox="1"/>
          <p:nvPr/>
        </p:nvSpPr>
        <p:spPr>
          <a:xfrm>
            <a:off x="7972314" y="4517139"/>
            <a:ext cx="2403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Tabela dos dados inseridos</a:t>
            </a:r>
          </a:p>
        </p:txBody>
      </p:sp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22E8D0C4-DFB5-4786-BF77-E5DE2B5353FF}"/>
              </a:ext>
            </a:extLst>
          </p:cNvPr>
          <p:cNvCxnSpPr>
            <a:cxnSpLocks/>
          </p:cNvCxnSpPr>
          <p:nvPr/>
        </p:nvCxnSpPr>
        <p:spPr>
          <a:xfrm flipH="1" flipV="1">
            <a:off x="6960815" y="4592825"/>
            <a:ext cx="1048623" cy="201334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Imagem 35" descr="Ícone&#10;&#10;Descrição gerada automaticamente">
            <a:extLst>
              <a:ext uri="{FF2B5EF4-FFF2-40B4-BE49-F238E27FC236}">
                <a16:creationId xmlns:a16="http://schemas.microsoft.com/office/drawing/2014/main" id="{C279F0B1-D16C-4F92-917F-773DE229F4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62" y="4180345"/>
            <a:ext cx="2424438" cy="1272830"/>
          </a:xfrm>
          <a:prstGeom prst="rect">
            <a:avLst/>
          </a:prstGeom>
        </p:spPr>
      </p:pic>
      <p:sp>
        <p:nvSpPr>
          <p:cNvPr id="37" name="CaixaDeTexto 36">
            <a:extLst>
              <a:ext uri="{FF2B5EF4-FFF2-40B4-BE49-F238E27FC236}">
                <a16:creationId xmlns:a16="http://schemas.microsoft.com/office/drawing/2014/main" id="{66E6416C-852F-4440-8555-13847353F59A}"/>
              </a:ext>
            </a:extLst>
          </p:cNvPr>
          <p:cNvSpPr txBox="1"/>
          <p:nvPr/>
        </p:nvSpPr>
        <p:spPr>
          <a:xfrm>
            <a:off x="380107" y="5448173"/>
            <a:ext cx="23630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Linguagem para a organização do Banco de Dados que utiliza tabelas para organização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EBF8CAF0-9A33-4AF9-B1DC-726F7DA66B4E}"/>
              </a:ext>
            </a:extLst>
          </p:cNvPr>
          <p:cNvSpPr txBox="1"/>
          <p:nvPr/>
        </p:nvSpPr>
        <p:spPr>
          <a:xfrm>
            <a:off x="490756" y="602969"/>
            <a:ext cx="60976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Organizando os dados inseridos</a:t>
            </a:r>
            <a:b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</a:br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Ferramenta Workbench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630364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9" grpId="0"/>
      <p:bldP spid="30" grpId="0" animBg="1"/>
      <p:bldP spid="31" grpId="0"/>
      <p:bldP spid="37" grpId="0"/>
      <p:bldP spid="3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F265D0E9-0486-4E4B-9056-556E3DA48F02}"/>
              </a:ext>
            </a:extLst>
          </p:cNvPr>
          <p:cNvSpPr txBox="1"/>
          <p:nvPr/>
        </p:nvSpPr>
        <p:spPr>
          <a:xfrm>
            <a:off x="542778" y="1760714"/>
            <a:ext cx="2158477" cy="1295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Vídeo Demonstração de funcionamento do Cadastro.</a:t>
            </a:r>
          </a:p>
        </p:txBody>
      </p:sp>
      <p:pic>
        <p:nvPicPr>
          <p:cNvPr id="2" name="Index_e_cadastro">
            <a:hlinkClick r:id="" action="ppaction://media"/>
            <a:extLst>
              <a:ext uri="{FF2B5EF4-FFF2-40B4-BE49-F238E27FC236}">
                <a16:creationId xmlns:a16="http://schemas.microsoft.com/office/drawing/2014/main" id="{79089683-7C71-4FE5-81BE-5EB2808ABF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5204" y="1760714"/>
            <a:ext cx="8047838" cy="4524812"/>
          </a:xfrm>
          <a:prstGeom prst="rect">
            <a:avLst/>
          </a:prstGeom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BCA18F77-6004-4D38-A88C-04D9F68D24FA}"/>
              </a:ext>
            </a:extLst>
          </p:cNvPr>
          <p:cNvSpPr txBox="1"/>
          <p:nvPr/>
        </p:nvSpPr>
        <p:spPr>
          <a:xfrm>
            <a:off x="481131" y="848147"/>
            <a:ext cx="6097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Funcionamento do Index e do Cadastro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668483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1" grpId="0"/>
      <p:bldP spid="39" grpId="0"/>
      <p:bldP spid="34" grpId="0" animBg="1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F265D0E9-0486-4E4B-9056-556E3DA48F02}"/>
              </a:ext>
            </a:extLst>
          </p:cNvPr>
          <p:cNvSpPr txBox="1"/>
          <p:nvPr/>
        </p:nvSpPr>
        <p:spPr>
          <a:xfrm>
            <a:off x="511243" y="3860331"/>
            <a:ext cx="2985689" cy="171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Ao clicar em listar, o sistema gera automaticamente uma listagem de todos os contatos inseridos</a:t>
            </a:r>
          </a:p>
        </p:txBody>
      </p:sp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CC9A6988-15F4-4FEB-8A22-108AF9155AC9}"/>
              </a:ext>
            </a:extLst>
          </p:cNvPr>
          <p:cNvSpPr/>
          <p:nvPr/>
        </p:nvSpPr>
        <p:spPr>
          <a:xfrm>
            <a:off x="3995485" y="2601708"/>
            <a:ext cx="645952" cy="2415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F5839CB6-2DA8-4764-B084-38DD27DEAF1F}"/>
              </a:ext>
            </a:extLst>
          </p:cNvPr>
          <p:cNvSpPr txBox="1"/>
          <p:nvPr/>
        </p:nvSpPr>
        <p:spPr>
          <a:xfrm>
            <a:off x="5101301" y="5833686"/>
            <a:ext cx="2133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Para comunicação entre a requisição do usuário e os servidores</a:t>
            </a:r>
          </a:p>
        </p:txBody>
      </p:sp>
      <p:pic>
        <p:nvPicPr>
          <p:cNvPr id="24" name="Imagem 23" descr="Logotipo&#10;&#10;Descrição gerada automaticamente">
            <a:extLst>
              <a:ext uri="{FF2B5EF4-FFF2-40B4-BE49-F238E27FC236}">
                <a16:creationId xmlns:a16="http://schemas.microsoft.com/office/drawing/2014/main" id="{DD18FB43-9FA8-4916-9D2E-B69033BAB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132" y="4765105"/>
            <a:ext cx="2141736" cy="1156538"/>
          </a:xfrm>
          <a:prstGeom prst="rect">
            <a:avLst/>
          </a:prstGeom>
        </p:spPr>
      </p:pic>
      <p:pic>
        <p:nvPicPr>
          <p:cNvPr id="25" name="Imagem 24" descr="Ícone&#10;&#10;Descrição gerada automaticamente">
            <a:extLst>
              <a:ext uri="{FF2B5EF4-FFF2-40B4-BE49-F238E27FC236}">
                <a16:creationId xmlns:a16="http://schemas.microsoft.com/office/drawing/2014/main" id="{EDA62576-FC3B-40D1-92F8-680538918B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919" y="4648813"/>
            <a:ext cx="2424438" cy="1272830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5F619293-9C67-40AE-82D2-A0F7B113FAD1}"/>
              </a:ext>
            </a:extLst>
          </p:cNvPr>
          <p:cNvSpPr txBox="1"/>
          <p:nvPr/>
        </p:nvSpPr>
        <p:spPr>
          <a:xfrm>
            <a:off x="7193937" y="5891263"/>
            <a:ext cx="2133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Linguagem para a organização do Banco de Dados</a:t>
            </a:r>
          </a:p>
        </p:txBody>
      </p:sp>
      <p:pic>
        <p:nvPicPr>
          <p:cNvPr id="27" name="Imagem 26" descr="Placa azul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E2D3A680-7A56-4330-A6C4-6D106259CB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5" t="12604" r="4246" b="12074"/>
          <a:stretch/>
        </p:blipFill>
        <p:spPr>
          <a:xfrm>
            <a:off x="444774" y="1732948"/>
            <a:ext cx="3379401" cy="1375946"/>
          </a:xfrm>
          <a:prstGeom prst="rect">
            <a:avLst/>
          </a:prstGeom>
        </p:spPr>
      </p:pic>
      <p:sp>
        <p:nvSpPr>
          <p:cNvPr id="28" name="CaixaDeTexto 27">
            <a:extLst>
              <a:ext uri="{FF2B5EF4-FFF2-40B4-BE49-F238E27FC236}">
                <a16:creationId xmlns:a16="http://schemas.microsoft.com/office/drawing/2014/main" id="{CA7C9A1B-3B20-417C-85C5-B24E31B9270F}"/>
              </a:ext>
            </a:extLst>
          </p:cNvPr>
          <p:cNvSpPr txBox="1"/>
          <p:nvPr/>
        </p:nvSpPr>
        <p:spPr>
          <a:xfrm>
            <a:off x="376198" y="3198523"/>
            <a:ext cx="3934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Tela anterior – clicar em “Listar”</a:t>
            </a:r>
          </a:p>
        </p:txBody>
      </p: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7839079B-8E9E-4B1C-8E86-3E5057E90D7E}"/>
              </a:ext>
            </a:extLst>
          </p:cNvPr>
          <p:cNvCxnSpPr>
            <a:cxnSpLocks/>
          </p:cNvCxnSpPr>
          <p:nvPr/>
        </p:nvCxnSpPr>
        <p:spPr>
          <a:xfrm flipV="1">
            <a:off x="2228306" y="2773091"/>
            <a:ext cx="321947" cy="493332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m 6" descr="Interface gráfica do usuário&#10;&#10;Descrição gerada automaticamente">
            <a:extLst>
              <a:ext uri="{FF2B5EF4-FFF2-40B4-BE49-F238E27FC236}">
                <a16:creationId xmlns:a16="http://schemas.microsoft.com/office/drawing/2014/main" id="{744559A3-98E7-4021-BC5B-C81DA8ABE4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2" t="3189" r="4262" b="13667"/>
          <a:stretch/>
        </p:blipFill>
        <p:spPr>
          <a:xfrm>
            <a:off x="4885332" y="1833122"/>
            <a:ext cx="4807568" cy="2593667"/>
          </a:xfrm>
          <a:prstGeom prst="rect">
            <a:avLst/>
          </a:prstGeom>
        </p:spPr>
      </p:pic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9666174A-2B7B-4B91-8998-EB7216A2EA58}"/>
              </a:ext>
            </a:extLst>
          </p:cNvPr>
          <p:cNvCxnSpPr>
            <a:cxnSpLocks/>
          </p:cNvCxnSpPr>
          <p:nvPr/>
        </p:nvCxnSpPr>
        <p:spPr>
          <a:xfrm flipH="1" flipV="1">
            <a:off x="9367962" y="2753637"/>
            <a:ext cx="568834" cy="17454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F2532F0B-EA01-4EDA-97DC-B4EDB066BC2F}"/>
              </a:ext>
            </a:extLst>
          </p:cNvPr>
          <p:cNvSpPr txBox="1"/>
          <p:nvPr/>
        </p:nvSpPr>
        <p:spPr>
          <a:xfrm>
            <a:off x="9963694" y="2776651"/>
            <a:ext cx="206428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Para atualizar algum contato: esse botão leva à tela de atualização de dados</a:t>
            </a:r>
          </a:p>
        </p:txBody>
      </p:sp>
      <p:cxnSp>
        <p:nvCxnSpPr>
          <p:cNvPr id="38" name="Conector de Seta Reta 37">
            <a:extLst>
              <a:ext uri="{FF2B5EF4-FFF2-40B4-BE49-F238E27FC236}">
                <a16:creationId xmlns:a16="http://schemas.microsoft.com/office/drawing/2014/main" id="{56C09EA5-5682-4D4F-B538-E14FDED3C94A}"/>
              </a:ext>
            </a:extLst>
          </p:cNvPr>
          <p:cNvCxnSpPr>
            <a:cxnSpLocks/>
          </p:cNvCxnSpPr>
          <p:nvPr/>
        </p:nvCxnSpPr>
        <p:spPr>
          <a:xfrm flipH="1" flipV="1">
            <a:off x="8839802" y="4229261"/>
            <a:ext cx="848869" cy="155142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6B51CF27-9309-4C12-ABF2-217ACAB83983}"/>
              </a:ext>
            </a:extLst>
          </p:cNvPr>
          <p:cNvSpPr txBox="1"/>
          <p:nvPr/>
        </p:nvSpPr>
        <p:spPr>
          <a:xfrm>
            <a:off x="9688671" y="4250227"/>
            <a:ext cx="242443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Para excluir algum contato: esse botão leva à tela de confirmação exclusão de dados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5F8C38AF-780F-4087-8918-E57780901830}"/>
              </a:ext>
            </a:extLst>
          </p:cNvPr>
          <p:cNvSpPr txBox="1"/>
          <p:nvPr/>
        </p:nvSpPr>
        <p:spPr>
          <a:xfrm>
            <a:off x="532488" y="858909"/>
            <a:ext cx="6097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Listagem de Dados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396245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9" grpId="0"/>
      <p:bldP spid="34" grpId="0" animBg="1"/>
      <p:bldP spid="5" grpId="0" animBg="1"/>
      <p:bldP spid="22" grpId="0"/>
      <p:bldP spid="26" grpId="0"/>
      <p:bldP spid="28" grpId="0"/>
      <p:bldP spid="35" grpId="0"/>
      <p:bldP spid="40" grpId="0"/>
      <p:bldP spid="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F265D0E9-0486-4E4B-9056-556E3DA48F02}"/>
              </a:ext>
            </a:extLst>
          </p:cNvPr>
          <p:cNvSpPr txBox="1"/>
          <p:nvPr/>
        </p:nvSpPr>
        <p:spPr>
          <a:xfrm>
            <a:off x="542778" y="1760714"/>
            <a:ext cx="2158477" cy="1295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Vídeo Demonstração de funcionamento da listagem.</a:t>
            </a:r>
          </a:p>
        </p:txBody>
      </p:sp>
      <p:pic>
        <p:nvPicPr>
          <p:cNvPr id="3" name="Listagem">
            <a:hlinkClick r:id="" action="ppaction://media"/>
            <a:extLst>
              <a:ext uri="{FF2B5EF4-FFF2-40B4-BE49-F238E27FC236}">
                <a16:creationId xmlns:a16="http://schemas.microsoft.com/office/drawing/2014/main" id="{F457F811-F9AB-46A6-869D-803C93A6C1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0678" y="1760714"/>
            <a:ext cx="7991878" cy="4493348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DB1C2FF6-6A1E-4A0E-B230-946712F9E0D2}"/>
              </a:ext>
            </a:extLst>
          </p:cNvPr>
          <p:cNvSpPr txBox="1"/>
          <p:nvPr/>
        </p:nvSpPr>
        <p:spPr>
          <a:xfrm>
            <a:off x="542113" y="858909"/>
            <a:ext cx="6097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Funcionamento da listagem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085527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11" grpId="0"/>
      <p:bldP spid="39" grpId="0"/>
      <p:bldP spid="34" grpId="0" animBg="1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F265D0E9-0486-4E4B-9056-556E3DA48F02}"/>
              </a:ext>
            </a:extLst>
          </p:cNvPr>
          <p:cNvSpPr txBox="1"/>
          <p:nvPr/>
        </p:nvSpPr>
        <p:spPr>
          <a:xfrm>
            <a:off x="447577" y="4901043"/>
            <a:ext cx="2840907" cy="171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Ao clicar em listar, o sistema gera automaticamente uma listagem de todos os contatos inseridos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F5839CB6-2DA8-4764-B084-38DD27DEAF1F}"/>
              </a:ext>
            </a:extLst>
          </p:cNvPr>
          <p:cNvSpPr txBox="1"/>
          <p:nvPr/>
        </p:nvSpPr>
        <p:spPr>
          <a:xfrm>
            <a:off x="3353818" y="5956389"/>
            <a:ext cx="21729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dirty="0"/>
              <a:t>Para comunicação entre a requisição do usuário e os servidores</a:t>
            </a:r>
          </a:p>
        </p:txBody>
      </p:sp>
      <p:pic>
        <p:nvPicPr>
          <p:cNvPr id="24" name="Imagem 23" descr="Logotipo&#10;&#10;Descrição gerada automaticamente">
            <a:extLst>
              <a:ext uri="{FF2B5EF4-FFF2-40B4-BE49-F238E27FC236}">
                <a16:creationId xmlns:a16="http://schemas.microsoft.com/office/drawing/2014/main" id="{DD18FB43-9FA8-4916-9D2E-B69033BAB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429" y="5096843"/>
            <a:ext cx="1750380" cy="945206"/>
          </a:xfrm>
          <a:prstGeom prst="rect">
            <a:avLst/>
          </a:prstGeom>
        </p:spPr>
      </p:pic>
      <p:pic>
        <p:nvPicPr>
          <p:cNvPr id="25" name="Imagem 24" descr="Ícone&#10;&#10;Descrição gerada automaticamente">
            <a:extLst>
              <a:ext uri="{FF2B5EF4-FFF2-40B4-BE49-F238E27FC236}">
                <a16:creationId xmlns:a16="http://schemas.microsoft.com/office/drawing/2014/main" id="{EDA62576-FC3B-40D1-92F8-680538918B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80" y="4986290"/>
            <a:ext cx="1981424" cy="1040248"/>
          </a:xfrm>
          <a:prstGeom prst="rect">
            <a:avLst/>
          </a:prstGeom>
        </p:spPr>
      </p:pic>
      <p:pic>
        <p:nvPicPr>
          <p:cNvPr id="7" name="Imagem 6" descr="Interface gráfica do usuário&#10;&#10;Descrição gerada automaticamente">
            <a:extLst>
              <a:ext uri="{FF2B5EF4-FFF2-40B4-BE49-F238E27FC236}">
                <a16:creationId xmlns:a16="http://schemas.microsoft.com/office/drawing/2014/main" id="{744559A3-98E7-4021-BC5B-C81DA8ABE4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2" t="3189" r="4262" b="13667"/>
          <a:stretch/>
        </p:blipFill>
        <p:spPr>
          <a:xfrm>
            <a:off x="380492" y="1523439"/>
            <a:ext cx="4807568" cy="2593667"/>
          </a:xfrm>
          <a:prstGeom prst="rect">
            <a:avLst/>
          </a:prstGeom>
        </p:spPr>
      </p:pic>
      <p:sp>
        <p:nvSpPr>
          <p:cNvPr id="30" name="CaixaDeTexto 29">
            <a:extLst>
              <a:ext uri="{FF2B5EF4-FFF2-40B4-BE49-F238E27FC236}">
                <a16:creationId xmlns:a16="http://schemas.microsoft.com/office/drawing/2014/main" id="{F6CEB7BF-6CF3-4284-9976-D3645E773416}"/>
              </a:ext>
            </a:extLst>
          </p:cNvPr>
          <p:cNvSpPr txBox="1"/>
          <p:nvPr/>
        </p:nvSpPr>
        <p:spPr>
          <a:xfrm>
            <a:off x="357729" y="4199737"/>
            <a:ext cx="39344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Tela anterior – clicar em “Atualizar” ao lado do contato que quer modificar</a:t>
            </a:r>
          </a:p>
        </p:txBody>
      </p: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3D50066C-8B2D-43B9-A636-F712FFF0B542}"/>
              </a:ext>
            </a:extLst>
          </p:cNvPr>
          <p:cNvCxnSpPr>
            <a:cxnSpLocks/>
          </p:cNvCxnSpPr>
          <p:nvPr/>
        </p:nvCxnSpPr>
        <p:spPr>
          <a:xfrm flipV="1">
            <a:off x="4105410" y="3947259"/>
            <a:ext cx="623291" cy="429772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Imagem 50" descr="Interface gráfica do usuário&#10;&#10;Descrição gerada automaticamente">
            <a:extLst>
              <a:ext uri="{FF2B5EF4-FFF2-40B4-BE49-F238E27FC236}">
                <a16:creationId xmlns:a16="http://schemas.microsoft.com/office/drawing/2014/main" id="{184EF8B2-6651-4EE5-951D-E20B4231FA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282" y="4007608"/>
            <a:ext cx="5237332" cy="2603172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5F619293-9C67-40AE-82D2-A0F7B113FAD1}"/>
              </a:ext>
            </a:extLst>
          </p:cNvPr>
          <p:cNvSpPr txBox="1"/>
          <p:nvPr/>
        </p:nvSpPr>
        <p:spPr>
          <a:xfrm>
            <a:off x="5303491" y="5956594"/>
            <a:ext cx="17440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dirty="0"/>
              <a:t>Linguagem para a organização do Banco de Dados</a:t>
            </a: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26286E8C-0104-4B67-AA39-3197224228FE}"/>
              </a:ext>
            </a:extLst>
          </p:cNvPr>
          <p:cNvSpPr/>
          <p:nvPr/>
        </p:nvSpPr>
        <p:spPr>
          <a:xfrm>
            <a:off x="8812207" y="6204648"/>
            <a:ext cx="499636" cy="2989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Conector de Seta Reta 52">
            <a:extLst>
              <a:ext uri="{FF2B5EF4-FFF2-40B4-BE49-F238E27FC236}">
                <a16:creationId xmlns:a16="http://schemas.microsoft.com/office/drawing/2014/main" id="{B8CF61AE-3EAB-4F26-B8E6-7DA2FE12D3FC}"/>
              </a:ext>
            </a:extLst>
          </p:cNvPr>
          <p:cNvCxnSpPr>
            <a:cxnSpLocks/>
          </p:cNvCxnSpPr>
          <p:nvPr/>
        </p:nvCxnSpPr>
        <p:spPr>
          <a:xfrm flipH="1" flipV="1">
            <a:off x="9129713" y="6376988"/>
            <a:ext cx="718963" cy="287196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19873FB1-0374-41F6-8C2B-E5DC7041EEE5}"/>
              </a:ext>
            </a:extLst>
          </p:cNvPr>
          <p:cNvSpPr txBox="1"/>
          <p:nvPr/>
        </p:nvSpPr>
        <p:spPr>
          <a:xfrm>
            <a:off x="5758995" y="579808"/>
            <a:ext cx="27636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1" dirty="0"/>
              <a:t>Tela de atualização dos dados do contato</a:t>
            </a:r>
          </a:p>
        </p:txBody>
      </p:sp>
      <p:pic>
        <p:nvPicPr>
          <p:cNvPr id="55" name="Imagem 54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C824488E-E916-4F4A-B2CC-CF42464FE9F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1" t="24743" r="5101" b="28373"/>
          <a:stretch/>
        </p:blipFill>
        <p:spPr>
          <a:xfrm>
            <a:off x="9410333" y="3200912"/>
            <a:ext cx="2405898" cy="404318"/>
          </a:xfrm>
          <a:prstGeom prst="rect">
            <a:avLst/>
          </a:prstGeom>
        </p:spPr>
      </p:pic>
      <p:sp>
        <p:nvSpPr>
          <p:cNvPr id="57" name="CaixaDeTexto 56">
            <a:extLst>
              <a:ext uri="{FF2B5EF4-FFF2-40B4-BE49-F238E27FC236}">
                <a16:creationId xmlns:a16="http://schemas.microsoft.com/office/drawing/2014/main" id="{6179C67F-A5E0-46C9-8CAC-CD1408086CBC}"/>
              </a:ext>
            </a:extLst>
          </p:cNvPr>
          <p:cNvSpPr txBox="1"/>
          <p:nvPr/>
        </p:nvSpPr>
        <p:spPr>
          <a:xfrm>
            <a:off x="9347026" y="2183920"/>
            <a:ext cx="25180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1" dirty="0"/>
              <a:t>Mensagem de atualização com sucesso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18882E0C-0A13-45FE-81A7-5BFED403BCC6}"/>
              </a:ext>
            </a:extLst>
          </p:cNvPr>
          <p:cNvSpPr txBox="1"/>
          <p:nvPr/>
        </p:nvSpPr>
        <p:spPr>
          <a:xfrm>
            <a:off x="9586069" y="6464999"/>
            <a:ext cx="25180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1" dirty="0"/>
              <a:t>Listagem atualizada</a:t>
            </a:r>
          </a:p>
        </p:txBody>
      </p:sp>
      <p:pic>
        <p:nvPicPr>
          <p:cNvPr id="62" name="Imagem 61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1028882F-BFB6-4B9B-8E80-AE2B0BF585E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5" t="27911" b="5486"/>
          <a:stretch/>
        </p:blipFill>
        <p:spPr>
          <a:xfrm>
            <a:off x="5739670" y="1267451"/>
            <a:ext cx="3081278" cy="2603172"/>
          </a:xfrm>
          <a:prstGeom prst="rect">
            <a:avLst/>
          </a:prstGeom>
        </p:spPr>
      </p:pic>
      <p:sp>
        <p:nvSpPr>
          <p:cNvPr id="43" name="CaixaDeTexto 42">
            <a:extLst>
              <a:ext uri="{FF2B5EF4-FFF2-40B4-BE49-F238E27FC236}">
                <a16:creationId xmlns:a16="http://schemas.microsoft.com/office/drawing/2014/main" id="{49098F88-5552-4DE6-B160-CF80AC543B6A}"/>
              </a:ext>
            </a:extLst>
          </p:cNvPr>
          <p:cNvSpPr txBox="1"/>
          <p:nvPr/>
        </p:nvSpPr>
        <p:spPr>
          <a:xfrm>
            <a:off x="5290706" y="3666626"/>
            <a:ext cx="24279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Apelido será atualizado</a:t>
            </a:r>
          </a:p>
        </p:txBody>
      </p:sp>
      <p:cxnSp>
        <p:nvCxnSpPr>
          <p:cNvPr id="42" name="Conector de Seta Reta 41">
            <a:extLst>
              <a:ext uri="{FF2B5EF4-FFF2-40B4-BE49-F238E27FC236}">
                <a16:creationId xmlns:a16="http://schemas.microsoft.com/office/drawing/2014/main" id="{216C0261-C09D-4D7D-96BA-30EB26BD795C}"/>
              </a:ext>
            </a:extLst>
          </p:cNvPr>
          <p:cNvCxnSpPr>
            <a:cxnSpLocks/>
          </p:cNvCxnSpPr>
          <p:nvPr/>
        </p:nvCxnSpPr>
        <p:spPr>
          <a:xfrm flipV="1">
            <a:off x="5509548" y="2914402"/>
            <a:ext cx="548836" cy="812005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CC9A6988-15F4-4FEB-8A22-108AF9155AC9}"/>
              </a:ext>
            </a:extLst>
          </p:cNvPr>
          <p:cNvSpPr/>
          <p:nvPr/>
        </p:nvSpPr>
        <p:spPr>
          <a:xfrm>
            <a:off x="5303121" y="1831242"/>
            <a:ext cx="645952" cy="2415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Seta: para a Direita 55">
            <a:extLst>
              <a:ext uri="{FF2B5EF4-FFF2-40B4-BE49-F238E27FC236}">
                <a16:creationId xmlns:a16="http://schemas.microsoft.com/office/drawing/2014/main" id="{7A8AD076-36D3-45A4-ADFB-E68E499EC3FB}"/>
              </a:ext>
            </a:extLst>
          </p:cNvPr>
          <p:cNvSpPr/>
          <p:nvPr/>
        </p:nvSpPr>
        <p:spPr>
          <a:xfrm rot="2338010">
            <a:off x="8739049" y="3073547"/>
            <a:ext cx="645952" cy="2415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AD4A9541-2261-4E89-B8E8-DFD0DB6C4EEE}"/>
              </a:ext>
            </a:extLst>
          </p:cNvPr>
          <p:cNvSpPr txBox="1"/>
          <p:nvPr/>
        </p:nvSpPr>
        <p:spPr>
          <a:xfrm>
            <a:off x="9217974" y="2694686"/>
            <a:ext cx="27761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600" dirty="0"/>
              <a:t>Nesta tela o botão “voltar” leva à listagem atualizada</a:t>
            </a:r>
          </a:p>
        </p:txBody>
      </p:sp>
      <p:sp>
        <p:nvSpPr>
          <p:cNvPr id="49" name="Seta: para a Direita 48">
            <a:extLst>
              <a:ext uri="{FF2B5EF4-FFF2-40B4-BE49-F238E27FC236}">
                <a16:creationId xmlns:a16="http://schemas.microsoft.com/office/drawing/2014/main" id="{FD6DF92F-C414-4066-9C07-70D4ADC6F342}"/>
              </a:ext>
            </a:extLst>
          </p:cNvPr>
          <p:cNvSpPr/>
          <p:nvPr/>
        </p:nvSpPr>
        <p:spPr>
          <a:xfrm rot="5400000">
            <a:off x="9410379" y="3700560"/>
            <a:ext cx="480584" cy="2415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ED6BFAC5-26A0-4C35-9D8F-CBD5C4526712}"/>
              </a:ext>
            </a:extLst>
          </p:cNvPr>
          <p:cNvSpPr txBox="1"/>
          <p:nvPr/>
        </p:nvSpPr>
        <p:spPr>
          <a:xfrm>
            <a:off x="512522" y="810999"/>
            <a:ext cx="6097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Atualização de Dados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288694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8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4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9" grpId="0"/>
      <p:bldP spid="34" grpId="0" animBg="1"/>
      <p:bldP spid="22" grpId="0"/>
      <p:bldP spid="30" grpId="0"/>
      <p:bldP spid="26" grpId="0"/>
      <p:bldP spid="52" grpId="0" animBg="1"/>
      <p:bldP spid="36" grpId="0"/>
      <p:bldP spid="57" grpId="0"/>
      <p:bldP spid="58" grpId="0"/>
      <p:bldP spid="43" grpId="0"/>
      <p:bldP spid="5" grpId="0" animBg="1"/>
      <p:bldP spid="56" grpId="0" animBg="1"/>
      <p:bldP spid="65" grpId="0"/>
      <p:bldP spid="49" grpId="0" animBg="1"/>
      <p:bldP spid="6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F265D0E9-0486-4E4B-9056-556E3DA48F02}"/>
              </a:ext>
            </a:extLst>
          </p:cNvPr>
          <p:cNvSpPr txBox="1"/>
          <p:nvPr/>
        </p:nvSpPr>
        <p:spPr>
          <a:xfrm>
            <a:off x="542778" y="1760714"/>
            <a:ext cx="2158477" cy="171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Vídeo Demonstração de funcionamento da atualização de dados.</a:t>
            </a:r>
          </a:p>
        </p:txBody>
      </p:sp>
      <p:pic>
        <p:nvPicPr>
          <p:cNvPr id="18" name="atualizacao">
            <a:hlinkClick r:id="" action="ppaction://media"/>
            <a:extLst>
              <a:ext uri="{FF2B5EF4-FFF2-40B4-BE49-F238E27FC236}">
                <a16:creationId xmlns:a16="http://schemas.microsoft.com/office/drawing/2014/main" id="{A4E9397A-86F4-49AC-984A-88B1015413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7181" y="1775528"/>
            <a:ext cx="7991874" cy="4493348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9D01C306-53D0-4812-908A-770DB0621516}"/>
              </a:ext>
            </a:extLst>
          </p:cNvPr>
          <p:cNvSpPr txBox="1"/>
          <p:nvPr/>
        </p:nvSpPr>
        <p:spPr>
          <a:xfrm>
            <a:off x="461881" y="85555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Funcionamento da atualização de dados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68817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  <p:bldLst>
      <p:bldP spid="11" grpId="0"/>
      <p:bldP spid="39" grpId="0"/>
      <p:bldP spid="34" grpId="0" animBg="1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F265D0E9-0486-4E4B-9056-556E3DA48F02}"/>
              </a:ext>
            </a:extLst>
          </p:cNvPr>
          <p:cNvSpPr txBox="1"/>
          <p:nvPr/>
        </p:nvSpPr>
        <p:spPr>
          <a:xfrm>
            <a:off x="447577" y="4901043"/>
            <a:ext cx="2840907" cy="171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Ao clicar em listar, o sistema gera automaticamente uma listagem de todos os contatos inseridos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F5839CB6-2DA8-4764-B084-38DD27DEAF1F}"/>
              </a:ext>
            </a:extLst>
          </p:cNvPr>
          <p:cNvSpPr txBox="1"/>
          <p:nvPr/>
        </p:nvSpPr>
        <p:spPr>
          <a:xfrm>
            <a:off x="3353818" y="5956389"/>
            <a:ext cx="21729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dirty="0"/>
              <a:t>Para comunicação entre a requisição do usuário e os servidores</a:t>
            </a:r>
          </a:p>
        </p:txBody>
      </p:sp>
      <p:pic>
        <p:nvPicPr>
          <p:cNvPr id="24" name="Imagem 23" descr="Logotipo&#10;&#10;Descrição gerada automaticamente">
            <a:extLst>
              <a:ext uri="{FF2B5EF4-FFF2-40B4-BE49-F238E27FC236}">
                <a16:creationId xmlns:a16="http://schemas.microsoft.com/office/drawing/2014/main" id="{DD18FB43-9FA8-4916-9D2E-B69033BAB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429" y="5096843"/>
            <a:ext cx="1750380" cy="945206"/>
          </a:xfrm>
          <a:prstGeom prst="rect">
            <a:avLst/>
          </a:prstGeom>
        </p:spPr>
      </p:pic>
      <p:pic>
        <p:nvPicPr>
          <p:cNvPr id="25" name="Imagem 24" descr="Ícone&#10;&#10;Descrição gerada automaticamente">
            <a:extLst>
              <a:ext uri="{FF2B5EF4-FFF2-40B4-BE49-F238E27FC236}">
                <a16:creationId xmlns:a16="http://schemas.microsoft.com/office/drawing/2014/main" id="{EDA62576-FC3B-40D1-92F8-680538918B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80" y="4986290"/>
            <a:ext cx="1981424" cy="1040248"/>
          </a:xfrm>
          <a:prstGeom prst="rect">
            <a:avLst/>
          </a:prstGeom>
        </p:spPr>
      </p:pic>
      <p:pic>
        <p:nvPicPr>
          <p:cNvPr id="7" name="Imagem 6" descr="Interface gráfica do usuário&#10;&#10;Descrição gerada automaticamente">
            <a:extLst>
              <a:ext uri="{FF2B5EF4-FFF2-40B4-BE49-F238E27FC236}">
                <a16:creationId xmlns:a16="http://schemas.microsoft.com/office/drawing/2014/main" id="{744559A3-98E7-4021-BC5B-C81DA8ABE4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2" t="3189" r="4262" b="13667"/>
          <a:stretch/>
        </p:blipFill>
        <p:spPr>
          <a:xfrm>
            <a:off x="409417" y="1431127"/>
            <a:ext cx="4807568" cy="2593667"/>
          </a:xfrm>
          <a:prstGeom prst="rect">
            <a:avLst/>
          </a:prstGeom>
        </p:spPr>
      </p:pic>
      <p:sp>
        <p:nvSpPr>
          <p:cNvPr id="30" name="CaixaDeTexto 29">
            <a:extLst>
              <a:ext uri="{FF2B5EF4-FFF2-40B4-BE49-F238E27FC236}">
                <a16:creationId xmlns:a16="http://schemas.microsoft.com/office/drawing/2014/main" id="{F6CEB7BF-6CF3-4284-9976-D3645E773416}"/>
              </a:ext>
            </a:extLst>
          </p:cNvPr>
          <p:cNvSpPr txBox="1"/>
          <p:nvPr/>
        </p:nvSpPr>
        <p:spPr>
          <a:xfrm>
            <a:off x="338467" y="3977295"/>
            <a:ext cx="39344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Tela anterior – clicar em “Excluir” ao lado do contato que quer apagar</a:t>
            </a:r>
          </a:p>
        </p:txBody>
      </p: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3D50066C-8B2D-43B9-A636-F712FFF0B542}"/>
              </a:ext>
            </a:extLst>
          </p:cNvPr>
          <p:cNvCxnSpPr>
            <a:cxnSpLocks/>
          </p:cNvCxnSpPr>
          <p:nvPr/>
        </p:nvCxnSpPr>
        <p:spPr>
          <a:xfrm flipV="1">
            <a:off x="3753760" y="3876326"/>
            <a:ext cx="504934" cy="590775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CC9A6988-15F4-4FEB-8A22-108AF9155AC9}"/>
              </a:ext>
            </a:extLst>
          </p:cNvPr>
          <p:cNvSpPr/>
          <p:nvPr/>
        </p:nvSpPr>
        <p:spPr>
          <a:xfrm>
            <a:off x="5252359" y="2911874"/>
            <a:ext cx="645952" cy="2415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5F619293-9C67-40AE-82D2-A0F7B113FAD1}"/>
              </a:ext>
            </a:extLst>
          </p:cNvPr>
          <p:cNvSpPr txBox="1"/>
          <p:nvPr/>
        </p:nvSpPr>
        <p:spPr>
          <a:xfrm>
            <a:off x="5303491" y="5956594"/>
            <a:ext cx="17440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dirty="0"/>
              <a:t>Linguagem para a organização do Banco de Dados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19873FB1-0374-41F6-8C2B-E5DC7041EEE5}"/>
              </a:ext>
            </a:extLst>
          </p:cNvPr>
          <p:cNvSpPr txBox="1"/>
          <p:nvPr/>
        </p:nvSpPr>
        <p:spPr>
          <a:xfrm>
            <a:off x="5758995" y="596255"/>
            <a:ext cx="27636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1" dirty="0"/>
              <a:t>Tela de exclusão </a:t>
            </a:r>
            <a:br>
              <a:rPr lang="pt-BR" b="1" dirty="0"/>
            </a:br>
            <a:r>
              <a:rPr lang="pt-BR" b="1" dirty="0"/>
              <a:t>dos dados do contato</a:t>
            </a:r>
          </a:p>
        </p:txBody>
      </p:sp>
      <p:pic>
        <p:nvPicPr>
          <p:cNvPr id="27" name="Imagem 26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F3352F62-1E73-4E99-802F-2D79F3557E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915" y="4516893"/>
            <a:ext cx="4447074" cy="2178160"/>
          </a:xfrm>
          <a:prstGeom prst="rect">
            <a:avLst/>
          </a:prstGeom>
        </p:spPr>
      </p:pic>
      <p:pic>
        <p:nvPicPr>
          <p:cNvPr id="9" name="Imagem 8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3E9B9C15-7E3F-450A-A743-1190B216C5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499" y="1277387"/>
            <a:ext cx="2466006" cy="3303970"/>
          </a:xfrm>
          <a:prstGeom prst="rect">
            <a:avLst/>
          </a:prstGeom>
        </p:spPr>
      </p:pic>
      <p:sp>
        <p:nvSpPr>
          <p:cNvPr id="41" name="CaixaDeTexto 40">
            <a:extLst>
              <a:ext uri="{FF2B5EF4-FFF2-40B4-BE49-F238E27FC236}">
                <a16:creationId xmlns:a16="http://schemas.microsoft.com/office/drawing/2014/main" id="{AD9BAB25-7D30-4C98-BAC1-936342A7767E}"/>
              </a:ext>
            </a:extLst>
          </p:cNvPr>
          <p:cNvSpPr txBox="1"/>
          <p:nvPr/>
        </p:nvSpPr>
        <p:spPr>
          <a:xfrm>
            <a:off x="7679642" y="1414006"/>
            <a:ext cx="17440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Botão de cancelar exclusão para voltar à listagem</a:t>
            </a:r>
          </a:p>
        </p:txBody>
      </p:sp>
      <p:sp>
        <p:nvSpPr>
          <p:cNvPr id="44" name="Seta: para a Direita 43">
            <a:extLst>
              <a:ext uri="{FF2B5EF4-FFF2-40B4-BE49-F238E27FC236}">
                <a16:creationId xmlns:a16="http://schemas.microsoft.com/office/drawing/2014/main" id="{F7EE10E9-2BED-4111-84D3-B06A6A1E8EC3}"/>
              </a:ext>
            </a:extLst>
          </p:cNvPr>
          <p:cNvSpPr/>
          <p:nvPr/>
        </p:nvSpPr>
        <p:spPr>
          <a:xfrm rot="2180397">
            <a:off x="8377001" y="2783164"/>
            <a:ext cx="645952" cy="2415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" name="Imagem 19" descr="Uma imagem contendo Logotipo&#10;&#10;Descrição gerada automaticamente">
            <a:extLst>
              <a:ext uri="{FF2B5EF4-FFF2-40B4-BE49-F238E27FC236}">
                <a16:creationId xmlns:a16="http://schemas.microsoft.com/office/drawing/2014/main" id="{BE9AC039-6814-4E73-93F9-27C8FDB9E3D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4" t="16832" r="5614" b="9566"/>
          <a:stretch/>
        </p:blipFill>
        <p:spPr>
          <a:xfrm>
            <a:off x="8645930" y="3129658"/>
            <a:ext cx="3205474" cy="499668"/>
          </a:xfrm>
          <a:prstGeom prst="rect">
            <a:avLst/>
          </a:prstGeom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D4C0FA16-00E4-434F-A576-88A41DDF2FD8}"/>
              </a:ext>
            </a:extLst>
          </p:cNvPr>
          <p:cNvSpPr txBox="1"/>
          <p:nvPr/>
        </p:nvSpPr>
        <p:spPr>
          <a:xfrm>
            <a:off x="9031710" y="2067495"/>
            <a:ext cx="25180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1" dirty="0"/>
              <a:t>Mensagem de exclusão com sucesso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6CE2A6AF-6823-43FC-839E-C2CA079B5442}"/>
              </a:ext>
            </a:extLst>
          </p:cNvPr>
          <p:cNvSpPr txBox="1"/>
          <p:nvPr/>
        </p:nvSpPr>
        <p:spPr>
          <a:xfrm>
            <a:off x="8902658" y="2588286"/>
            <a:ext cx="28799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600" dirty="0"/>
              <a:t>Nesta tela o botão “voltar” leva à listagem já sem o contato</a:t>
            </a:r>
          </a:p>
        </p:txBody>
      </p:sp>
      <p:sp>
        <p:nvSpPr>
          <p:cNvPr id="49" name="Seta: para a Direita 48">
            <a:extLst>
              <a:ext uri="{FF2B5EF4-FFF2-40B4-BE49-F238E27FC236}">
                <a16:creationId xmlns:a16="http://schemas.microsoft.com/office/drawing/2014/main" id="{FD6DF92F-C414-4066-9C07-70D4ADC6F342}"/>
              </a:ext>
            </a:extLst>
          </p:cNvPr>
          <p:cNvSpPr/>
          <p:nvPr/>
        </p:nvSpPr>
        <p:spPr>
          <a:xfrm rot="5400000">
            <a:off x="9732420" y="4006744"/>
            <a:ext cx="924095" cy="2415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B7AEF223-94F7-49DA-9E6B-FA956B4DB25B}"/>
              </a:ext>
            </a:extLst>
          </p:cNvPr>
          <p:cNvSpPr/>
          <p:nvPr/>
        </p:nvSpPr>
        <p:spPr>
          <a:xfrm>
            <a:off x="7817391" y="6543755"/>
            <a:ext cx="3927032" cy="2818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3ED2D39B-9ACC-4386-9DC1-496F7B06DD39}"/>
              </a:ext>
            </a:extLst>
          </p:cNvPr>
          <p:cNvSpPr txBox="1"/>
          <p:nvPr/>
        </p:nvSpPr>
        <p:spPr>
          <a:xfrm>
            <a:off x="8816655" y="6517868"/>
            <a:ext cx="1744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dirty="0"/>
              <a:t>Sem o código 13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BEA073D0-7650-4853-AE63-C2905B0FAC4B}"/>
              </a:ext>
            </a:extLst>
          </p:cNvPr>
          <p:cNvCxnSpPr>
            <a:cxnSpLocks/>
          </p:cNvCxnSpPr>
          <p:nvPr/>
        </p:nvCxnSpPr>
        <p:spPr>
          <a:xfrm flipH="1" flipV="1">
            <a:off x="5216985" y="3891829"/>
            <a:ext cx="2508211" cy="272606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6F22E82E-9867-4F74-82F8-BB8BEE69338F}"/>
              </a:ext>
            </a:extLst>
          </p:cNvPr>
          <p:cNvSpPr txBox="1"/>
          <p:nvPr/>
        </p:nvSpPr>
        <p:spPr>
          <a:xfrm>
            <a:off x="461881" y="83054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Exclusão de Dados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95763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9" grpId="0"/>
      <p:bldP spid="34" grpId="0" animBg="1"/>
      <p:bldP spid="22" grpId="0"/>
      <p:bldP spid="30" grpId="0"/>
      <p:bldP spid="5" grpId="0" animBg="1"/>
      <p:bldP spid="26" grpId="0"/>
      <p:bldP spid="36" grpId="0"/>
      <p:bldP spid="41" grpId="0"/>
      <p:bldP spid="44" grpId="0" animBg="1"/>
      <p:bldP spid="45" grpId="0"/>
      <p:bldP spid="47" grpId="0"/>
      <p:bldP spid="49" grpId="0" animBg="1"/>
      <p:bldP spid="50" grpId="0" animBg="1"/>
      <p:bldP spid="54" grpId="0"/>
      <p:bldP spid="6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F265D0E9-0486-4E4B-9056-556E3DA48F02}"/>
              </a:ext>
            </a:extLst>
          </p:cNvPr>
          <p:cNvSpPr txBox="1"/>
          <p:nvPr/>
        </p:nvSpPr>
        <p:spPr>
          <a:xfrm>
            <a:off x="542778" y="1760714"/>
            <a:ext cx="2158477" cy="171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Vídeo Demonstração de funcionamento da exclusão de dados.</a:t>
            </a:r>
          </a:p>
        </p:txBody>
      </p:sp>
      <p:pic>
        <p:nvPicPr>
          <p:cNvPr id="19" name="exclusao">
            <a:hlinkClick r:id="" action="ppaction://media"/>
            <a:extLst>
              <a:ext uri="{FF2B5EF4-FFF2-40B4-BE49-F238E27FC236}">
                <a16:creationId xmlns:a16="http://schemas.microsoft.com/office/drawing/2014/main" id="{5E6C3B65-0590-416D-825D-6117EEA792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76891" y="1760714"/>
            <a:ext cx="7887520" cy="4434676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7D02814-18B5-4B93-AC33-5D2522FFCFD6}"/>
              </a:ext>
            </a:extLst>
          </p:cNvPr>
          <p:cNvSpPr txBox="1"/>
          <p:nvPr/>
        </p:nvSpPr>
        <p:spPr>
          <a:xfrm>
            <a:off x="542778" y="90120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Funcionamento da exclusão de dados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119296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  <p:bldLst>
      <p:bldP spid="11" grpId="0"/>
      <p:bldP spid="39" grpId="0"/>
      <p:bldP spid="34" grpId="0" animBg="1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1E2BD22-2081-4770-B495-7ED2D329D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006" y="1538941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A ideia</a:t>
            </a:r>
            <a:endParaRPr lang="pt-BR" sz="32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1FF07E6-6E36-4FC7-8494-410C1BB345C6}"/>
              </a:ext>
            </a:extLst>
          </p:cNvPr>
          <p:cNvSpPr txBox="1"/>
          <p:nvPr/>
        </p:nvSpPr>
        <p:spPr>
          <a:xfrm>
            <a:off x="453006" y="1979814"/>
            <a:ext cx="7395266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A ideia de criar esse sistema surgiu da necessidade de ter uma mídia que pudesse armazenar facilmente meus contatos e proporcionasse a busca deles de maneira mais imediata.</a:t>
            </a:r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5AF9CC9E-00A3-4E37-A1CD-0521F1E6DB15}"/>
              </a:ext>
            </a:extLst>
          </p:cNvPr>
          <p:cNvSpPr txBox="1">
            <a:spLocks/>
          </p:cNvSpPr>
          <p:nvPr/>
        </p:nvSpPr>
        <p:spPr>
          <a:xfrm>
            <a:off x="421717" y="3609002"/>
            <a:ext cx="7256477" cy="5930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Pesquisa Técnica</a:t>
            </a:r>
            <a:endParaRPr lang="pt-BR" sz="32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59F52A4A-7633-4FF8-A847-B6E88A053FA9}"/>
              </a:ext>
            </a:extLst>
          </p:cNvPr>
          <p:cNvSpPr txBox="1"/>
          <p:nvPr/>
        </p:nvSpPr>
        <p:spPr>
          <a:xfrm>
            <a:off x="421717" y="4186789"/>
            <a:ext cx="10231996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Foi feita uma pesquisa de viabilidade e usei meus conhecimentos adquiridos no curso de Desenvolvimento de Sistemas, utilizando os conceitos em construção de Banco de Dados.</a:t>
            </a:r>
          </a:p>
        </p:txBody>
      </p:sp>
    </p:spTree>
    <p:extLst>
      <p:ext uri="{BB962C8B-B14F-4D97-AF65-F5344CB8AC3E}">
        <p14:creationId xmlns:p14="http://schemas.microsoft.com/office/powerpoint/2010/main" val="240941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5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8CD4AC2-3AE3-47F4-B780-5ECB697E8F9B}"/>
              </a:ext>
            </a:extLst>
          </p:cNvPr>
          <p:cNvSpPr txBox="1"/>
          <p:nvPr/>
        </p:nvSpPr>
        <p:spPr>
          <a:xfrm>
            <a:off x="487529" y="911323"/>
            <a:ext cx="7884860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Para que o projeto seja possível será necessário:</a:t>
            </a:r>
          </a:p>
        </p:txBody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50727D8E-C2EE-4A5A-A6C3-D78A66D9C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486019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O que seria necessário?</a:t>
            </a:r>
            <a:endParaRPr lang="pt-BR" sz="32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F3AEF581-2CAD-4D26-B722-B417D82D1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392" y="1310467"/>
            <a:ext cx="2098474" cy="1101700"/>
          </a:xfrm>
          <a:prstGeom prst="rect">
            <a:avLst/>
          </a:prstGeom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98EE7B2-4E61-4EB5-B5B0-6F7D232C2103}"/>
              </a:ext>
            </a:extLst>
          </p:cNvPr>
          <p:cNvSpPr/>
          <p:nvPr/>
        </p:nvSpPr>
        <p:spPr>
          <a:xfrm>
            <a:off x="6945396" y="1867017"/>
            <a:ext cx="1404619" cy="200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2B2E3C5E-AA81-47B4-82B3-503ED26B581D}"/>
              </a:ext>
            </a:extLst>
          </p:cNvPr>
          <p:cNvGrpSpPr/>
          <p:nvPr/>
        </p:nvGrpSpPr>
        <p:grpSpPr>
          <a:xfrm>
            <a:off x="9483765" y="2324993"/>
            <a:ext cx="1596248" cy="1563168"/>
            <a:chOff x="9716163" y="2532198"/>
            <a:chExt cx="1596248" cy="1563168"/>
          </a:xfrm>
        </p:grpSpPr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F1FCCB14-B035-421A-9847-F2747F1B91E8}"/>
                </a:ext>
              </a:extLst>
            </p:cNvPr>
            <p:cNvSpPr txBox="1"/>
            <p:nvPr/>
          </p:nvSpPr>
          <p:spPr>
            <a:xfrm>
              <a:off x="9752521" y="3452817"/>
              <a:ext cx="8782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b="1" dirty="0"/>
                <a:t>HTML 5</a:t>
              </a:r>
            </a:p>
          </p:txBody>
        </p:sp>
        <p:pic>
          <p:nvPicPr>
            <p:cNvPr id="22" name="Imagem 21" descr="Logotipo, Ícone&#10;&#10;Descrição gerada automaticamente">
              <a:extLst>
                <a:ext uri="{FF2B5EF4-FFF2-40B4-BE49-F238E27FC236}">
                  <a16:creationId xmlns:a16="http://schemas.microsoft.com/office/drawing/2014/main" id="{000D9C38-22FC-4955-96CF-B785236A5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6163" y="2532198"/>
              <a:ext cx="937082" cy="975148"/>
            </a:xfrm>
            <a:prstGeom prst="rect">
              <a:avLst/>
            </a:prstGeom>
          </p:spPr>
        </p:pic>
        <p:pic>
          <p:nvPicPr>
            <p:cNvPr id="23" name="Imagem 22" descr="Ícone&#10;&#10;Descrição gerada automaticamente">
              <a:extLst>
                <a:ext uri="{FF2B5EF4-FFF2-40B4-BE49-F238E27FC236}">
                  <a16:creationId xmlns:a16="http://schemas.microsoft.com/office/drawing/2014/main" id="{03D4E978-EC09-4BF8-9D60-054AC38938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3958" y="2774429"/>
              <a:ext cx="798453" cy="951067"/>
            </a:xfrm>
            <a:prstGeom prst="rect">
              <a:avLst/>
            </a:prstGeom>
          </p:spPr>
        </p:pic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8C8B79B9-CB03-4E42-8553-FF0AB91039F8}"/>
                </a:ext>
              </a:extLst>
            </p:cNvPr>
            <p:cNvSpPr txBox="1"/>
            <p:nvPr/>
          </p:nvSpPr>
          <p:spPr>
            <a:xfrm>
              <a:off x="10438888" y="3633268"/>
              <a:ext cx="2380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b="1" dirty="0"/>
                <a:t>e</a:t>
              </a:r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15B25A89-2669-4B16-8196-0FF51687D4CA}"/>
                </a:ext>
              </a:extLst>
            </p:cNvPr>
            <p:cNvSpPr txBox="1"/>
            <p:nvPr/>
          </p:nvSpPr>
          <p:spPr>
            <a:xfrm>
              <a:off x="10653245" y="3756812"/>
              <a:ext cx="5334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b="1" dirty="0"/>
                <a:t>CSS</a:t>
              </a:r>
            </a:p>
          </p:txBody>
        </p:sp>
      </p:grpSp>
      <p:sp>
        <p:nvSpPr>
          <p:cNvPr id="27" name="Seta: para a Direita 26">
            <a:extLst>
              <a:ext uri="{FF2B5EF4-FFF2-40B4-BE49-F238E27FC236}">
                <a16:creationId xmlns:a16="http://schemas.microsoft.com/office/drawing/2014/main" id="{DA233D11-276B-439F-B96F-74D59822D966}"/>
              </a:ext>
            </a:extLst>
          </p:cNvPr>
          <p:cNvSpPr/>
          <p:nvPr/>
        </p:nvSpPr>
        <p:spPr>
          <a:xfrm rot="425568">
            <a:off x="7904539" y="4083384"/>
            <a:ext cx="1146096" cy="1762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 descr="Logotipo&#10;&#10;Descrição gerada automaticamente">
            <a:extLst>
              <a:ext uri="{FF2B5EF4-FFF2-40B4-BE49-F238E27FC236}">
                <a16:creationId xmlns:a16="http://schemas.microsoft.com/office/drawing/2014/main" id="{993DF107-3F0E-4CF4-A512-D1300D98C2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569" y="3842910"/>
            <a:ext cx="1612964" cy="943514"/>
          </a:xfrm>
          <a:prstGeom prst="rect">
            <a:avLst/>
          </a:prstGeom>
        </p:spPr>
      </p:pic>
      <p:sp>
        <p:nvSpPr>
          <p:cNvPr id="29" name="Seta: para a Direita 28">
            <a:extLst>
              <a:ext uri="{FF2B5EF4-FFF2-40B4-BE49-F238E27FC236}">
                <a16:creationId xmlns:a16="http://schemas.microsoft.com/office/drawing/2014/main" id="{CD303316-AAF5-4A48-BC64-C5EF3471DA74}"/>
              </a:ext>
            </a:extLst>
          </p:cNvPr>
          <p:cNvSpPr/>
          <p:nvPr/>
        </p:nvSpPr>
        <p:spPr>
          <a:xfrm rot="21158402">
            <a:off x="7331114" y="5172273"/>
            <a:ext cx="1024084" cy="1739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64AA2795-C590-48AB-9356-DD78745FBDBD}"/>
              </a:ext>
            </a:extLst>
          </p:cNvPr>
          <p:cNvSpPr txBox="1"/>
          <p:nvPr/>
        </p:nvSpPr>
        <p:spPr>
          <a:xfrm>
            <a:off x="8396237" y="4864602"/>
            <a:ext cx="1484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solidFill>
                  <a:schemeClr val="accent1">
                    <a:lumMod val="75000"/>
                  </a:schemeClr>
                </a:solidFill>
              </a:rPr>
              <a:t>MySQLi</a:t>
            </a:r>
            <a:endParaRPr lang="pt-BR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1" name="Seta: para a Direita 30">
            <a:extLst>
              <a:ext uri="{FF2B5EF4-FFF2-40B4-BE49-F238E27FC236}">
                <a16:creationId xmlns:a16="http://schemas.microsoft.com/office/drawing/2014/main" id="{DE8110E8-81EA-4D26-B77B-1F59E301FCC8}"/>
              </a:ext>
            </a:extLst>
          </p:cNvPr>
          <p:cNvSpPr/>
          <p:nvPr/>
        </p:nvSpPr>
        <p:spPr>
          <a:xfrm>
            <a:off x="4782368" y="6040712"/>
            <a:ext cx="1024084" cy="1739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2" name="Imagem 31" descr="Ícone&#10;&#10;Descrição gerada automaticamente">
            <a:extLst>
              <a:ext uri="{FF2B5EF4-FFF2-40B4-BE49-F238E27FC236}">
                <a16:creationId xmlns:a16="http://schemas.microsoft.com/office/drawing/2014/main" id="{EABD7C3F-D2CE-44F9-8118-A1BF91CF5B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794" y="5444317"/>
            <a:ext cx="1255120" cy="1255120"/>
          </a:xfrm>
          <a:prstGeom prst="rect">
            <a:avLst/>
          </a:prstGeom>
        </p:spPr>
      </p:pic>
      <p:sp>
        <p:nvSpPr>
          <p:cNvPr id="34" name="CaixaDeTexto 33">
            <a:extLst>
              <a:ext uri="{FF2B5EF4-FFF2-40B4-BE49-F238E27FC236}">
                <a16:creationId xmlns:a16="http://schemas.microsoft.com/office/drawing/2014/main" id="{F6F22D70-A6F0-4298-91FE-7BD1154D6215}"/>
              </a:ext>
            </a:extLst>
          </p:cNvPr>
          <p:cNvSpPr txBox="1"/>
          <p:nvPr/>
        </p:nvSpPr>
        <p:spPr>
          <a:xfrm>
            <a:off x="7112552" y="5649213"/>
            <a:ext cx="19364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/>
              <a:t>Workbench </a:t>
            </a:r>
            <a:br>
              <a:rPr lang="pt-BR" sz="1800" b="1" dirty="0"/>
            </a:br>
            <a:r>
              <a:rPr lang="pt-BR" sz="1800" b="1" dirty="0"/>
              <a:t>(Organização de </a:t>
            </a:r>
            <a:br>
              <a:rPr lang="pt-BR" sz="1800" b="1" dirty="0"/>
            </a:br>
            <a:r>
              <a:rPr lang="pt-BR" sz="1800" b="1" dirty="0"/>
              <a:t>Banco de Dados)</a:t>
            </a:r>
          </a:p>
        </p:txBody>
      </p:sp>
      <p:pic>
        <p:nvPicPr>
          <p:cNvPr id="36" name="Imagem 35" descr="Logotipo, Ícone&#10;&#10;Descrição gerada automaticamente">
            <a:extLst>
              <a:ext uri="{FF2B5EF4-FFF2-40B4-BE49-F238E27FC236}">
                <a16:creationId xmlns:a16="http://schemas.microsoft.com/office/drawing/2014/main" id="{B4A1CA87-A2C4-4DCB-A942-189AB2A2E38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7" t="14181" r="9974" b="13465"/>
          <a:stretch/>
        </p:blipFill>
        <p:spPr>
          <a:xfrm>
            <a:off x="8925328" y="5507924"/>
            <a:ext cx="1247066" cy="1127906"/>
          </a:xfrm>
          <a:prstGeom prst="rect">
            <a:avLst/>
          </a:prstGeom>
        </p:spPr>
      </p:pic>
      <p:sp>
        <p:nvSpPr>
          <p:cNvPr id="37" name="CaixaDeTexto 36">
            <a:extLst>
              <a:ext uri="{FF2B5EF4-FFF2-40B4-BE49-F238E27FC236}">
                <a16:creationId xmlns:a16="http://schemas.microsoft.com/office/drawing/2014/main" id="{70DC7BE0-23FE-46A5-80AF-74B7452B3F92}"/>
              </a:ext>
            </a:extLst>
          </p:cNvPr>
          <p:cNvSpPr txBox="1"/>
          <p:nvPr/>
        </p:nvSpPr>
        <p:spPr>
          <a:xfrm>
            <a:off x="10152698" y="5748711"/>
            <a:ext cx="21207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/>
              <a:t>Visual </a:t>
            </a:r>
            <a:r>
              <a:rPr lang="pt-BR" sz="1800" b="1" dirty="0" err="1"/>
              <a:t>Code</a:t>
            </a:r>
            <a:r>
              <a:rPr lang="pt-BR" sz="1800" b="1" dirty="0"/>
              <a:t> Studio </a:t>
            </a:r>
            <a:br>
              <a:rPr lang="pt-BR" sz="1800" b="1" dirty="0"/>
            </a:br>
            <a:r>
              <a:rPr lang="pt-BR" sz="1800" b="1" dirty="0"/>
              <a:t>(Códigos)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08C08A73-BFC9-420B-94DE-3403C7A50599}"/>
              </a:ext>
            </a:extLst>
          </p:cNvPr>
          <p:cNvSpPr txBox="1"/>
          <p:nvPr/>
        </p:nvSpPr>
        <p:spPr>
          <a:xfrm>
            <a:off x="462186" y="1663513"/>
            <a:ext cx="6935529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Um sistema que, dentro desse servidor, gerencie e estruture os dados armazenados;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C697D56D-9A74-43AF-9969-F392D2266DE5}"/>
              </a:ext>
            </a:extLst>
          </p:cNvPr>
          <p:cNvSpPr txBox="1"/>
          <p:nvPr/>
        </p:nvSpPr>
        <p:spPr>
          <a:xfrm>
            <a:off x="466183" y="1243677"/>
            <a:ext cx="7940324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Um “local” que seja um servidor de armazenamento para os dados inseridos;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16CD587A-F8BB-4DAE-8CB8-4AE7C561BE76}"/>
              </a:ext>
            </a:extLst>
          </p:cNvPr>
          <p:cNvSpPr txBox="1"/>
          <p:nvPr/>
        </p:nvSpPr>
        <p:spPr>
          <a:xfrm>
            <a:off x="499849" y="2444992"/>
            <a:ext cx="7872234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Uma linguagem de programação que possibilite a confecção de telas amigáveis para o usuário que inserir e consultar dados;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CE5A9345-678C-442C-A5F9-CB4F8EB368C2}"/>
              </a:ext>
            </a:extLst>
          </p:cNvPr>
          <p:cNvSpPr txBox="1"/>
          <p:nvPr/>
        </p:nvSpPr>
        <p:spPr>
          <a:xfrm>
            <a:off x="466183" y="3278564"/>
            <a:ext cx="7848617" cy="1711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Uma outra linguagem que estabeleça a comunicação entre os dois sistemas por meio codificações que determinem os comandos das funções que o sistema executará tais como: inserção, busca, exclusão, alteração e listagem </a:t>
            </a:r>
            <a:br>
              <a:rPr lang="pt-BR" dirty="0"/>
            </a:br>
            <a:r>
              <a:rPr lang="pt-BR" dirty="0"/>
              <a:t>de dados;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984E8996-2782-440E-AE87-EEBAFCDB1B96}"/>
              </a:ext>
            </a:extLst>
          </p:cNvPr>
          <p:cNvSpPr txBox="1"/>
          <p:nvPr/>
        </p:nvSpPr>
        <p:spPr>
          <a:xfrm>
            <a:off x="483752" y="5007835"/>
            <a:ext cx="7053074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Um driver que possibilite a conexão entre a linguagem de comandos </a:t>
            </a:r>
            <a:br>
              <a:rPr lang="pt-BR" dirty="0"/>
            </a:br>
            <a:r>
              <a:rPr lang="pt-BR" dirty="0"/>
              <a:t>e a linguagem de estruturação do Banco do dados;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AD30E254-20A2-49B4-9FBE-2736DCDE1A81}"/>
              </a:ext>
            </a:extLst>
          </p:cNvPr>
          <p:cNvSpPr txBox="1"/>
          <p:nvPr/>
        </p:nvSpPr>
        <p:spPr>
          <a:xfrm>
            <a:off x="424147" y="5808276"/>
            <a:ext cx="6136546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Ferramentas para todas as codificações.</a:t>
            </a:r>
          </a:p>
        </p:txBody>
      </p:sp>
      <p:sp>
        <p:nvSpPr>
          <p:cNvPr id="54" name="Seta: para a Direita 53">
            <a:extLst>
              <a:ext uri="{FF2B5EF4-FFF2-40B4-BE49-F238E27FC236}">
                <a16:creationId xmlns:a16="http://schemas.microsoft.com/office/drawing/2014/main" id="{40581416-CCF3-4198-8DCE-E1440F0A446D}"/>
              </a:ext>
            </a:extLst>
          </p:cNvPr>
          <p:cNvSpPr/>
          <p:nvPr/>
        </p:nvSpPr>
        <p:spPr>
          <a:xfrm>
            <a:off x="8313973" y="2626919"/>
            <a:ext cx="1169487" cy="2140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5231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9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2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7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0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0" grpId="0"/>
      <p:bldP spid="24" grpId="0"/>
      <p:bldP spid="6" grpId="0" animBg="1"/>
      <p:bldP spid="27" grpId="0" animBg="1"/>
      <p:bldP spid="29" grpId="0" animBg="1"/>
      <p:bldP spid="30" grpId="0"/>
      <p:bldP spid="31" grpId="0" animBg="1"/>
      <p:bldP spid="34" grpId="0"/>
      <p:bldP spid="37" grpId="0"/>
      <p:bldP spid="41" grpId="0"/>
      <p:bldP spid="49" grpId="0"/>
      <p:bldP spid="50" grpId="0"/>
      <p:bldP spid="51" grpId="0"/>
      <p:bldP spid="52" grpId="0"/>
      <p:bldP spid="53" grpId="0"/>
      <p:bldP spid="5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1E2BD22-2081-4770-B495-7ED2D329D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470658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Explicando melhor...</a:t>
            </a:r>
            <a:endParaRPr lang="pt-BR" sz="32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CD3A1FD-439B-4AC0-92EA-32F453E8D9E4}"/>
              </a:ext>
            </a:extLst>
          </p:cNvPr>
          <p:cNvSpPr txBox="1"/>
          <p:nvPr/>
        </p:nvSpPr>
        <p:spPr>
          <a:xfrm>
            <a:off x="492865" y="1133835"/>
            <a:ext cx="7414129" cy="129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Essa estruturação pode ser melhor compreendida se tomarmos por exemplo sites de bancos, de compras, de busca de imóveis ou de produtos. Quando acessamos um desses sites temos:</a:t>
            </a:r>
          </a:p>
        </p:txBody>
      </p:sp>
      <p:pic>
        <p:nvPicPr>
          <p:cNvPr id="4" name="Imagem 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47F0DE0-A6AE-4EC4-B08E-7EE9F5062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448" y="3173832"/>
            <a:ext cx="2362200" cy="303847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D78BF2F-CCE3-4401-ACE1-091F63F927C1}"/>
              </a:ext>
            </a:extLst>
          </p:cNvPr>
          <p:cNvSpPr txBox="1"/>
          <p:nvPr/>
        </p:nvSpPr>
        <p:spPr>
          <a:xfrm>
            <a:off x="3972973" y="2736396"/>
            <a:ext cx="18307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Acesso à internet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2E0DC073-BB7A-4815-BE49-587C20F4EF5A}"/>
              </a:ext>
            </a:extLst>
          </p:cNvPr>
          <p:cNvSpPr txBox="1"/>
          <p:nvPr/>
        </p:nvSpPr>
        <p:spPr>
          <a:xfrm>
            <a:off x="430573" y="4288468"/>
            <a:ext cx="26574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dirty="0"/>
              <a:t>e uma interface amigável, no caso as telas do site</a:t>
            </a:r>
            <a:endParaRPr lang="pt-BR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B95BB80E-6884-49EE-B106-02C6D9FD0678}"/>
              </a:ext>
            </a:extLst>
          </p:cNvPr>
          <p:cNvSpPr txBox="1"/>
          <p:nvPr/>
        </p:nvSpPr>
        <p:spPr>
          <a:xfrm>
            <a:off x="728402" y="6165821"/>
            <a:ext cx="14763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/>
              <a:t>computador</a:t>
            </a:r>
            <a:endParaRPr lang="pt-BR" b="1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B0D31E7-A875-4E15-9177-37E0E68EFCE1}"/>
              </a:ext>
            </a:extLst>
          </p:cNvPr>
          <p:cNvSpPr txBox="1"/>
          <p:nvPr/>
        </p:nvSpPr>
        <p:spPr>
          <a:xfrm>
            <a:off x="398143" y="3527550"/>
            <a:ext cx="10477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/>
              <a:t>celular </a:t>
            </a:r>
            <a:endParaRPr lang="pt-BR" b="1" dirty="0"/>
          </a:p>
          <a:p>
            <a:r>
              <a:rPr lang="pt-BR" sz="1800" b="1" dirty="0"/>
              <a:t>ou tablet</a:t>
            </a:r>
            <a:endParaRPr lang="pt-BR" b="1" dirty="0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E65E2D10-3204-48A8-AB1F-2D526BEECC02}"/>
              </a:ext>
            </a:extLst>
          </p:cNvPr>
          <p:cNvSpPr txBox="1"/>
          <p:nvPr/>
        </p:nvSpPr>
        <p:spPr>
          <a:xfrm>
            <a:off x="544267" y="2758498"/>
            <a:ext cx="3407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Nossa mídia de acesso</a:t>
            </a:r>
          </a:p>
        </p:txBody>
      </p:sp>
      <p:pic>
        <p:nvPicPr>
          <p:cNvPr id="32" name="Imagem 31" descr="Desenho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009E395C-C73B-4B76-B4B2-A15991A383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826" y="3220831"/>
            <a:ext cx="2251230" cy="1384606"/>
          </a:xfrm>
          <a:prstGeom prst="rect">
            <a:avLst/>
          </a:prstGeom>
        </p:spPr>
      </p:pic>
      <p:sp>
        <p:nvSpPr>
          <p:cNvPr id="33" name="CaixaDeTexto 32">
            <a:extLst>
              <a:ext uri="{FF2B5EF4-FFF2-40B4-BE49-F238E27FC236}">
                <a16:creationId xmlns:a16="http://schemas.microsoft.com/office/drawing/2014/main" id="{297D0C63-CAFD-4873-806C-7AC12E1F51A5}"/>
              </a:ext>
            </a:extLst>
          </p:cNvPr>
          <p:cNvSpPr txBox="1"/>
          <p:nvPr/>
        </p:nvSpPr>
        <p:spPr>
          <a:xfrm>
            <a:off x="6941971" y="2712635"/>
            <a:ext cx="18307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Um servidor Web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445CCF21-4BF7-4FC7-A33F-1A7A05148F5C}"/>
              </a:ext>
            </a:extLst>
          </p:cNvPr>
          <p:cNvSpPr txBox="1"/>
          <p:nvPr/>
        </p:nvSpPr>
        <p:spPr>
          <a:xfrm>
            <a:off x="9714884" y="2799099"/>
            <a:ext cx="19908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Um banco de dados</a:t>
            </a:r>
          </a:p>
        </p:txBody>
      </p:sp>
      <p:pic>
        <p:nvPicPr>
          <p:cNvPr id="36" name="Imagem 35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82BDF921-A875-4976-8DD8-35154AFA31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4233" y="3245876"/>
            <a:ext cx="1266825" cy="1209675"/>
          </a:xfrm>
          <a:prstGeom prst="rect">
            <a:avLst/>
          </a:prstGeom>
        </p:spPr>
      </p:pic>
      <p:pic>
        <p:nvPicPr>
          <p:cNvPr id="38" name="Imagem 37" descr="Ícone&#10;&#10;Descrição gerada automaticamente">
            <a:extLst>
              <a:ext uri="{FF2B5EF4-FFF2-40B4-BE49-F238E27FC236}">
                <a16:creationId xmlns:a16="http://schemas.microsoft.com/office/drawing/2014/main" id="{F1175C79-45E8-45F2-89D6-87A6AF8E94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8750" y="3219658"/>
            <a:ext cx="1171575" cy="1238250"/>
          </a:xfrm>
          <a:prstGeom prst="rect">
            <a:avLst/>
          </a:prstGeom>
        </p:spPr>
      </p:pic>
      <p:sp>
        <p:nvSpPr>
          <p:cNvPr id="39" name="Seta: para a Direita 38">
            <a:extLst>
              <a:ext uri="{FF2B5EF4-FFF2-40B4-BE49-F238E27FC236}">
                <a16:creationId xmlns:a16="http://schemas.microsoft.com/office/drawing/2014/main" id="{54C93462-8C41-4EB8-9FFD-4E4F46B13BA9}"/>
              </a:ext>
            </a:extLst>
          </p:cNvPr>
          <p:cNvSpPr/>
          <p:nvPr/>
        </p:nvSpPr>
        <p:spPr>
          <a:xfrm>
            <a:off x="3169315" y="3676127"/>
            <a:ext cx="704939" cy="349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Seta: para a Direita 39">
            <a:extLst>
              <a:ext uri="{FF2B5EF4-FFF2-40B4-BE49-F238E27FC236}">
                <a16:creationId xmlns:a16="http://schemas.microsoft.com/office/drawing/2014/main" id="{A45CCFCC-6642-4E5E-8A18-02DC951613DE}"/>
              </a:ext>
            </a:extLst>
          </p:cNvPr>
          <p:cNvSpPr/>
          <p:nvPr/>
        </p:nvSpPr>
        <p:spPr>
          <a:xfrm>
            <a:off x="6211198" y="3622657"/>
            <a:ext cx="704939" cy="349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Seta: para a Direita 40">
            <a:extLst>
              <a:ext uri="{FF2B5EF4-FFF2-40B4-BE49-F238E27FC236}">
                <a16:creationId xmlns:a16="http://schemas.microsoft.com/office/drawing/2014/main" id="{4CAE1990-483B-43FA-9011-A977C2A67DDB}"/>
              </a:ext>
            </a:extLst>
          </p:cNvPr>
          <p:cNvSpPr/>
          <p:nvPr/>
        </p:nvSpPr>
        <p:spPr>
          <a:xfrm>
            <a:off x="8891985" y="3548436"/>
            <a:ext cx="704939" cy="349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Seta: para a Esquerda 43">
            <a:extLst>
              <a:ext uri="{FF2B5EF4-FFF2-40B4-BE49-F238E27FC236}">
                <a16:creationId xmlns:a16="http://schemas.microsoft.com/office/drawing/2014/main" id="{49FBFEA0-B48C-43C7-994D-F9E22E036BFE}"/>
              </a:ext>
            </a:extLst>
          </p:cNvPr>
          <p:cNvSpPr/>
          <p:nvPr/>
        </p:nvSpPr>
        <p:spPr>
          <a:xfrm>
            <a:off x="8843995" y="4189374"/>
            <a:ext cx="704939" cy="34917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Seta: para a Esquerda 44">
            <a:extLst>
              <a:ext uri="{FF2B5EF4-FFF2-40B4-BE49-F238E27FC236}">
                <a16:creationId xmlns:a16="http://schemas.microsoft.com/office/drawing/2014/main" id="{17917F27-77F1-4DD8-BA9D-246CBA84999B}"/>
              </a:ext>
            </a:extLst>
          </p:cNvPr>
          <p:cNvSpPr/>
          <p:nvPr/>
        </p:nvSpPr>
        <p:spPr>
          <a:xfrm>
            <a:off x="6042918" y="4189374"/>
            <a:ext cx="704939" cy="34917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Seta: para a Esquerda 45">
            <a:extLst>
              <a:ext uri="{FF2B5EF4-FFF2-40B4-BE49-F238E27FC236}">
                <a16:creationId xmlns:a16="http://schemas.microsoft.com/office/drawing/2014/main" id="{86E68AEA-F717-46B6-80B9-1541347689AA}"/>
              </a:ext>
            </a:extLst>
          </p:cNvPr>
          <p:cNvSpPr/>
          <p:nvPr/>
        </p:nvSpPr>
        <p:spPr>
          <a:xfrm>
            <a:off x="3014492" y="4189374"/>
            <a:ext cx="704939" cy="34917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72F7599C-3176-4BBC-8290-DBCA79C91A5D}"/>
              </a:ext>
            </a:extLst>
          </p:cNvPr>
          <p:cNvSpPr txBox="1"/>
          <p:nvPr/>
        </p:nvSpPr>
        <p:spPr>
          <a:xfrm>
            <a:off x="2317734" y="3333863"/>
            <a:ext cx="18307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solidFill>
                  <a:schemeClr val="accent1">
                    <a:lumMod val="75000"/>
                  </a:schemeClr>
                </a:solidFill>
              </a:rPr>
              <a:t>Faz a requisição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412E151-356D-449A-8A87-13821978CD36}"/>
              </a:ext>
            </a:extLst>
          </p:cNvPr>
          <p:cNvSpPr txBox="1"/>
          <p:nvPr/>
        </p:nvSpPr>
        <p:spPr>
          <a:xfrm>
            <a:off x="6901352" y="4488332"/>
            <a:ext cx="1871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Onde está hospedado o site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A35FB63B-4CFB-4F49-B70F-131FC67C3572}"/>
              </a:ext>
            </a:extLst>
          </p:cNvPr>
          <p:cNvSpPr txBox="1"/>
          <p:nvPr/>
        </p:nvSpPr>
        <p:spPr>
          <a:xfrm>
            <a:off x="9684849" y="4605437"/>
            <a:ext cx="215272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Onde estão sendo gerenciados os dados buscados (Produtos ou informações bancárias, por exemplo)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69939C79-CA40-48C7-B273-A1D5DC879F96}"/>
              </a:ext>
            </a:extLst>
          </p:cNvPr>
          <p:cNvSpPr txBox="1"/>
          <p:nvPr/>
        </p:nvSpPr>
        <p:spPr>
          <a:xfrm>
            <a:off x="4069506" y="4395303"/>
            <a:ext cx="1871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Rede de comunicação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7468573D-C577-471A-BAA1-73567CE25A63}"/>
              </a:ext>
            </a:extLst>
          </p:cNvPr>
          <p:cNvSpPr txBox="1"/>
          <p:nvPr/>
        </p:nvSpPr>
        <p:spPr>
          <a:xfrm>
            <a:off x="5783771" y="3029796"/>
            <a:ext cx="13527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solidFill>
                  <a:schemeClr val="accent1">
                    <a:lumMod val="75000"/>
                  </a:schemeClr>
                </a:solidFill>
              </a:rPr>
              <a:t>Transfere a informação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AC345C44-42DD-4BEB-91EB-E64F48601BDF}"/>
              </a:ext>
            </a:extLst>
          </p:cNvPr>
          <p:cNvSpPr txBox="1"/>
          <p:nvPr/>
        </p:nvSpPr>
        <p:spPr>
          <a:xfrm>
            <a:off x="8620113" y="2888588"/>
            <a:ext cx="11715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1" dirty="0">
                <a:solidFill>
                  <a:schemeClr val="accent1">
                    <a:lumMod val="75000"/>
                  </a:schemeClr>
                </a:solidFill>
              </a:rPr>
              <a:t>Busca </a:t>
            </a:r>
          </a:p>
          <a:p>
            <a:r>
              <a:rPr lang="pt-BR" b="1" dirty="0">
                <a:solidFill>
                  <a:schemeClr val="accent1">
                    <a:lumMod val="75000"/>
                  </a:schemeClr>
                </a:solidFill>
              </a:rPr>
              <a:t>os dados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F93CAABE-B2F5-42ED-A22A-A65B36BDA750}"/>
              </a:ext>
            </a:extLst>
          </p:cNvPr>
          <p:cNvSpPr txBox="1"/>
          <p:nvPr/>
        </p:nvSpPr>
        <p:spPr>
          <a:xfrm>
            <a:off x="8794280" y="4544598"/>
            <a:ext cx="11715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solidFill>
                  <a:schemeClr val="accent1">
                    <a:lumMod val="75000"/>
                  </a:schemeClr>
                </a:solidFill>
              </a:rPr>
              <a:t>Devolve </a:t>
            </a:r>
          </a:p>
          <a:p>
            <a:r>
              <a:rPr lang="pt-BR" b="1" dirty="0">
                <a:solidFill>
                  <a:schemeClr val="accent1">
                    <a:lumMod val="75000"/>
                  </a:schemeClr>
                </a:solidFill>
              </a:rPr>
              <a:t>os dados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91F83170-EF12-4AE1-8244-724E502989AE}"/>
              </a:ext>
            </a:extLst>
          </p:cNvPr>
          <p:cNvSpPr txBox="1"/>
          <p:nvPr/>
        </p:nvSpPr>
        <p:spPr>
          <a:xfrm>
            <a:off x="5773242" y="4523836"/>
            <a:ext cx="117157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1" dirty="0">
                <a:solidFill>
                  <a:schemeClr val="accent1">
                    <a:lumMod val="75000"/>
                  </a:schemeClr>
                </a:solidFill>
              </a:rPr>
              <a:t>Responde ao usuário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585BD182-C18E-45E4-860C-7AB81C007466}"/>
              </a:ext>
            </a:extLst>
          </p:cNvPr>
          <p:cNvSpPr txBox="1"/>
          <p:nvPr/>
        </p:nvSpPr>
        <p:spPr>
          <a:xfrm>
            <a:off x="2902333" y="4536273"/>
            <a:ext cx="13142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1" dirty="0">
                <a:solidFill>
                  <a:schemeClr val="accent1">
                    <a:lumMod val="75000"/>
                  </a:schemeClr>
                </a:solidFill>
              </a:rPr>
              <a:t>Transfere a informação</a:t>
            </a:r>
          </a:p>
        </p:txBody>
      </p:sp>
      <p:cxnSp>
        <p:nvCxnSpPr>
          <p:cNvPr id="42" name="Conector de Seta Reta 41">
            <a:extLst>
              <a:ext uri="{FF2B5EF4-FFF2-40B4-BE49-F238E27FC236}">
                <a16:creationId xmlns:a16="http://schemas.microsoft.com/office/drawing/2014/main" id="{9C887708-0AA6-4C69-8638-CED64593E9E9}"/>
              </a:ext>
            </a:extLst>
          </p:cNvPr>
          <p:cNvCxnSpPr>
            <a:cxnSpLocks/>
          </p:cNvCxnSpPr>
          <p:nvPr/>
        </p:nvCxnSpPr>
        <p:spPr>
          <a:xfrm flipH="1" flipV="1">
            <a:off x="1785367" y="3775652"/>
            <a:ext cx="729147" cy="551509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de Seta Reta 46">
            <a:extLst>
              <a:ext uri="{FF2B5EF4-FFF2-40B4-BE49-F238E27FC236}">
                <a16:creationId xmlns:a16="http://schemas.microsoft.com/office/drawing/2014/main" id="{C3E3C75A-B9FE-4076-A8ED-F9AEEC41C343}"/>
              </a:ext>
            </a:extLst>
          </p:cNvPr>
          <p:cNvCxnSpPr>
            <a:cxnSpLocks/>
          </p:cNvCxnSpPr>
          <p:nvPr/>
        </p:nvCxnSpPr>
        <p:spPr>
          <a:xfrm flipH="1">
            <a:off x="1489692" y="4912434"/>
            <a:ext cx="871191" cy="559145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3401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4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7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8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1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4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8" grpId="0"/>
      <p:bldP spid="5" grpId="0"/>
      <p:bldP spid="19" grpId="0"/>
      <p:bldP spid="21" grpId="0"/>
      <p:bldP spid="22" grpId="0"/>
      <p:bldP spid="30" grpId="0"/>
      <p:bldP spid="33" grpId="0"/>
      <p:bldP spid="34" grpId="0"/>
      <p:bldP spid="39" grpId="0" animBg="1"/>
      <p:bldP spid="40" grpId="0" animBg="1"/>
      <p:bldP spid="41" grpId="0" animBg="1"/>
      <p:bldP spid="44" grpId="0" animBg="1"/>
      <p:bldP spid="45" grpId="0" animBg="1"/>
      <p:bldP spid="46" grpId="0" animBg="1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CD3A1FD-439B-4AC0-92EA-32F453E8D9E4}"/>
              </a:ext>
            </a:extLst>
          </p:cNvPr>
          <p:cNvSpPr txBox="1"/>
          <p:nvPr/>
        </p:nvSpPr>
        <p:spPr>
          <a:xfrm>
            <a:off x="493170" y="961072"/>
            <a:ext cx="7414129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Os processos anteriores precisarão ser estruturados por meio de codificações com linguagens de programação apropriadas:</a:t>
            </a:r>
          </a:p>
        </p:txBody>
      </p:sp>
      <p:pic>
        <p:nvPicPr>
          <p:cNvPr id="4" name="Imagem 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47F0DE0-A6AE-4EC4-B08E-7EE9F5062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23" y="2721598"/>
            <a:ext cx="2362200" cy="3038475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B95BB80E-6884-49EE-B106-02C6D9FD0678}"/>
              </a:ext>
            </a:extLst>
          </p:cNvPr>
          <p:cNvSpPr txBox="1"/>
          <p:nvPr/>
        </p:nvSpPr>
        <p:spPr>
          <a:xfrm>
            <a:off x="514560" y="5741944"/>
            <a:ext cx="14763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/>
              <a:t>computador</a:t>
            </a:r>
            <a:endParaRPr lang="pt-BR" b="1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B0D31E7-A875-4E15-9177-37E0E68EFCE1}"/>
              </a:ext>
            </a:extLst>
          </p:cNvPr>
          <p:cNvSpPr txBox="1"/>
          <p:nvPr/>
        </p:nvSpPr>
        <p:spPr>
          <a:xfrm>
            <a:off x="1840685" y="2885231"/>
            <a:ext cx="10477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/>
              <a:t>celular </a:t>
            </a:r>
            <a:endParaRPr lang="pt-BR" b="1" dirty="0"/>
          </a:p>
          <a:p>
            <a:r>
              <a:rPr lang="pt-BR" sz="1800" b="1" dirty="0"/>
              <a:t>ou tablet</a:t>
            </a:r>
            <a:endParaRPr lang="pt-BR" b="1" dirty="0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E65E2D10-3204-48A8-AB1F-2D526BEECC02}"/>
              </a:ext>
            </a:extLst>
          </p:cNvPr>
          <p:cNvSpPr txBox="1"/>
          <p:nvPr/>
        </p:nvSpPr>
        <p:spPr>
          <a:xfrm>
            <a:off x="526667" y="2051820"/>
            <a:ext cx="37234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Para a Interface do usuário </a:t>
            </a:r>
            <a:br>
              <a:rPr lang="pt-BR" sz="1600" b="1" dirty="0"/>
            </a:br>
            <a:r>
              <a:rPr lang="pt-BR" sz="1600" b="1" dirty="0"/>
              <a:t>(Programação Front-</a:t>
            </a:r>
            <a:r>
              <a:rPr lang="pt-BR" sz="1600" b="1" dirty="0" err="1"/>
              <a:t>end</a:t>
            </a:r>
            <a:r>
              <a:rPr lang="pt-BR" sz="1600" b="1" dirty="0"/>
              <a:t> ou </a:t>
            </a:r>
            <a:r>
              <a:rPr lang="pt-BR" sz="1600" b="1" dirty="0" err="1"/>
              <a:t>Client</a:t>
            </a:r>
            <a:r>
              <a:rPr lang="pt-BR" sz="1600" b="1" dirty="0"/>
              <a:t>-server) </a:t>
            </a:r>
          </a:p>
        </p:txBody>
      </p:sp>
      <p:pic>
        <p:nvPicPr>
          <p:cNvPr id="32" name="Imagem 31" descr="Desenho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009E395C-C73B-4B76-B4B2-A15991A383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1532" y="2893935"/>
            <a:ext cx="1931310" cy="1187840"/>
          </a:xfrm>
          <a:prstGeom prst="rect">
            <a:avLst/>
          </a:prstGeom>
        </p:spPr>
      </p:pic>
      <p:sp>
        <p:nvSpPr>
          <p:cNvPr id="34" name="CaixaDeTexto 33">
            <a:extLst>
              <a:ext uri="{FF2B5EF4-FFF2-40B4-BE49-F238E27FC236}">
                <a16:creationId xmlns:a16="http://schemas.microsoft.com/office/drawing/2014/main" id="{445CCF21-4BF7-4FC7-A33F-1A7A05148F5C}"/>
              </a:ext>
            </a:extLst>
          </p:cNvPr>
          <p:cNvSpPr txBox="1"/>
          <p:nvPr/>
        </p:nvSpPr>
        <p:spPr>
          <a:xfrm>
            <a:off x="8544198" y="2493113"/>
            <a:ext cx="15812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Banco de dados</a:t>
            </a:r>
          </a:p>
        </p:txBody>
      </p:sp>
      <p:pic>
        <p:nvPicPr>
          <p:cNvPr id="36" name="Imagem 35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82BDF921-A875-4976-8DD8-35154AFA31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124" y="2934922"/>
            <a:ext cx="1266825" cy="1209675"/>
          </a:xfrm>
          <a:prstGeom prst="rect">
            <a:avLst/>
          </a:prstGeom>
        </p:spPr>
      </p:pic>
      <p:pic>
        <p:nvPicPr>
          <p:cNvPr id="38" name="Imagem 37" descr="Ícone&#10;&#10;Descrição gerada automaticamente">
            <a:extLst>
              <a:ext uri="{FF2B5EF4-FFF2-40B4-BE49-F238E27FC236}">
                <a16:creationId xmlns:a16="http://schemas.microsoft.com/office/drawing/2014/main" id="{F1175C79-45E8-45F2-89D6-87A6AF8E94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257" y="2829709"/>
            <a:ext cx="1171575" cy="1238250"/>
          </a:xfrm>
          <a:prstGeom prst="rect">
            <a:avLst/>
          </a:prstGeom>
        </p:spPr>
      </p:pic>
      <p:sp>
        <p:nvSpPr>
          <p:cNvPr id="42" name="CaixaDeTexto 41">
            <a:extLst>
              <a:ext uri="{FF2B5EF4-FFF2-40B4-BE49-F238E27FC236}">
                <a16:creationId xmlns:a16="http://schemas.microsoft.com/office/drawing/2014/main" id="{67407117-D04D-420F-88C3-E2653955714D}"/>
              </a:ext>
            </a:extLst>
          </p:cNvPr>
          <p:cNvSpPr txBox="1"/>
          <p:nvPr/>
        </p:nvSpPr>
        <p:spPr>
          <a:xfrm>
            <a:off x="6464177" y="2580510"/>
            <a:ext cx="1358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Servidor Web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A731A93A-C0DF-41D0-B6B0-69C862578E3F}"/>
              </a:ext>
            </a:extLst>
          </p:cNvPr>
          <p:cNvSpPr txBox="1"/>
          <p:nvPr/>
        </p:nvSpPr>
        <p:spPr>
          <a:xfrm>
            <a:off x="4692541" y="5842089"/>
            <a:ext cx="313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Para dar os comandos de interação requeridos pelo usuário para o servidor do Banco de Dados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70519016-A19E-466B-907F-A33B4147F477}"/>
              </a:ext>
            </a:extLst>
          </p:cNvPr>
          <p:cNvGrpSpPr/>
          <p:nvPr/>
        </p:nvGrpSpPr>
        <p:grpSpPr>
          <a:xfrm>
            <a:off x="2034139" y="3838490"/>
            <a:ext cx="2216011" cy="2177395"/>
            <a:chOff x="2034139" y="3838490"/>
            <a:chExt cx="2216011" cy="2177395"/>
          </a:xfrm>
        </p:grpSpPr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1D78BF2F-CCE3-4401-ACE1-091F63F927C1}"/>
                </a:ext>
              </a:extLst>
            </p:cNvPr>
            <p:cNvSpPr txBox="1"/>
            <p:nvPr/>
          </p:nvSpPr>
          <p:spPr>
            <a:xfrm>
              <a:off x="2220136" y="5272125"/>
              <a:ext cx="92259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b="1" dirty="0"/>
                <a:t>HTML 5</a:t>
              </a:r>
            </a:p>
          </p:txBody>
        </p:sp>
        <p:pic>
          <p:nvPicPr>
            <p:cNvPr id="6" name="Imagem 5" descr="Logotipo, Ícone&#10;&#10;Descrição gerada automaticamente">
              <a:extLst>
                <a:ext uri="{FF2B5EF4-FFF2-40B4-BE49-F238E27FC236}">
                  <a16:creationId xmlns:a16="http://schemas.microsoft.com/office/drawing/2014/main" id="{458F1F3D-D305-4051-A509-03FB3895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4139" y="3838490"/>
              <a:ext cx="1388625" cy="1445034"/>
            </a:xfrm>
            <a:prstGeom prst="rect">
              <a:avLst/>
            </a:prstGeom>
          </p:spPr>
        </p:pic>
        <p:pic>
          <p:nvPicPr>
            <p:cNvPr id="9" name="Imagem 8" descr="Ícone&#10;&#10;Descrição gerada automaticamente">
              <a:extLst>
                <a:ext uri="{FF2B5EF4-FFF2-40B4-BE49-F238E27FC236}">
                  <a16:creationId xmlns:a16="http://schemas.microsoft.com/office/drawing/2014/main" id="{9559A168-840F-4F48-BA0A-2985B58420E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6954" y="4267982"/>
              <a:ext cx="1183196" cy="1409349"/>
            </a:xfrm>
            <a:prstGeom prst="rect">
              <a:avLst/>
            </a:prstGeom>
          </p:spPr>
        </p:pic>
        <p:sp>
          <p:nvSpPr>
            <p:cNvPr id="57" name="CaixaDeTexto 56">
              <a:extLst>
                <a:ext uri="{FF2B5EF4-FFF2-40B4-BE49-F238E27FC236}">
                  <a16:creationId xmlns:a16="http://schemas.microsoft.com/office/drawing/2014/main" id="{C2412E77-6AC8-4D55-90CB-2CD489EDFAF4}"/>
                </a:ext>
              </a:extLst>
            </p:cNvPr>
            <p:cNvSpPr txBox="1"/>
            <p:nvPr/>
          </p:nvSpPr>
          <p:spPr>
            <a:xfrm>
              <a:off x="3016381" y="5601621"/>
              <a:ext cx="3527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b="1" dirty="0"/>
                <a:t>e</a:t>
              </a:r>
            </a:p>
          </p:txBody>
        </p:sp>
        <p:sp>
          <p:nvSpPr>
            <p:cNvPr id="58" name="CaixaDeTexto 57">
              <a:extLst>
                <a:ext uri="{FF2B5EF4-FFF2-40B4-BE49-F238E27FC236}">
                  <a16:creationId xmlns:a16="http://schemas.microsoft.com/office/drawing/2014/main" id="{7B467902-44CC-4008-A154-98D387CEC5D6}"/>
                </a:ext>
              </a:extLst>
            </p:cNvPr>
            <p:cNvSpPr txBox="1"/>
            <p:nvPr/>
          </p:nvSpPr>
          <p:spPr>
            <a:xfrm>
              <a:off x="3394889" y="5677331"/>
              <a:ext cx="4936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b="1" dirty="0"/>
                <a:t>CSS</a:t>
              </a:r>
            </a:p>
          </p:txBody>
        </p:sp>
      </p:grpSp>
      <p:sp>
        <p:nvSpPr>
          <p:cNvPr id="23" name="Seta: para a Direita 22">
            <a:extLst>
              <a:ext uri="{FF2B5EF4-FFF2-40B4-BE49-F238E27FC236}">
                <a16:creationId xmlns:a16="http://schemas.microsoft.com/office/drawing/2014/main" id="{CEB331AB-56AC-445D-996F-CA7EAB90DE8C}"/>
              </a:ext>
            </a:extLst>
          </p:cNvPr>
          <p:cNvSpPr/>
          <p:nvPr/>
        </p:nvSpPr>
        <p:spPr>
          <a:xfrm>
            <a:off x="4340592" y="5044469"/>
            <a:ext cx="788764" cy="268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7" name="Imagem 26" descr="Logotipo&#10;&#10;Descrição gerada automaticamente">
            <a:extLst>
              <a:ext uri="{FF2B5EF4-FFF2-40B4-BE49-F238E27FC236}">
                <a16:creationId xmlns:a16="http://schemas.microsoft.com/office/drawing/2014/main" id="{14046DE2-588E-47D1-B11D-48FD9C57E38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1465" y="4515603"/>
            <a:ext cx="2336164" cy="1366554"/>
          </a:xfrm>
          <a:prstGeom prst="rect">
            <a:avLst/>
          </a:prstGeom>
        </p:spPr>
      </p:pic>
      <p:pic>
        <p:nvPicPr>
          <p:cNvPr id="29" name="Imagem 28" descr="Ícone&#10;&#10;Descrição gerada automaticamente">
            <a:extLst>
              <a:ext uri="{FF2B5EF4-FFF2-40B4-BE49-F238E27FC236}">
                <a16:creationId xmlns:a16="http://schemas.microsoft.com/office/drawing/2014/main" id="{0A17B8B6-C98C-434B-8017-345539F0453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696" y="4284469"/>
            <a:ext cx="2820350" cy="1480684"/>
          </a:xfrm>
          <a:prstGeom prst="rect">
            <a:avLst/>
          </a:prstGeom>
        </p:spPr>
      </p:pic>
      <p:sp>
        <p:nvSpPr>
          <p:cNvPr id="61" name="CaixaDeTexto 60">
            <a:extLst>
              <a:ext uri="{FF2B5EF4-FFF2-40B4-BE49-F238E27FC236}">
                <a16:creationId xmlns:a16="http://schemas.microsoft.com/office/drawing/2014/main" id="{04B4CD88-9718-4A9A-83A7-F826F27A7977}"/>
              </a:ext>
            </a:extLst>
          </p:cNvPr>
          <p:cNvSpPr txBox="1"/>
          <p:nvPr/>
        </p:nvSpPr>
        <p:spPr>
          <a:xfrm>
            <a:off x="10368027" y="4402782"/>
            <a:ext cx="15701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Para gerenciamento e estruturação do Banco de dados</a:t>
            </a:r>
          </a:p>
        </p:txBody>
      </p:sp>
      <p:sp>
        <p:nvSpPr>
          <p:cNvPr id="67" name="Seta: para a Direita 66">
            <a:extLst>
              <a:ext uri="{FF2B5EF4-FFF2-40B4-BE49-F238E27FC236}">
                <a16:creationId xmlns:a16="http://schemas.microsoft.com/office/drawing/2014/main" id="{27CCCED5-E43C-46FD-9525-2214C689C5C7}"/>
              </a:ext>
            </a:extLst>
          </p:cNvPr>
          <p:cNvSpPr/>
          <p:nvPr/>
        </p:nvSpPr>
        <p:spPr>
          <a:xfrm rot="20810355">
            <a:off x="7843232" y="4801350"/>
            <a:ext cx="1019179" cy="2964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8" name="Seta: para a Direita 67">
            <a:extLst>
              <a:ext uri="{FF2B5EF4-FFF2-40B4-BE49-F238E27FC236}">
                <a16:creationId xmlns:a16="http://schemas.microsoft.com/office/drawing/2014/main" id="{C057C6AA-842E-44BC-B31C-F6C38AC3A313}"/>
              </a:ext>
            </a:extLst>
          </p:cNvPr>
          <p:cNvSpPr/>
          <p:nvPr/>
        </p:nvSpPr>
        <p:spPr>
          <a:xfrm>
            <a:off x="3055730" y="3175561"/>
            <a:ext cx="788764" cy="268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9" name="Seta: para a Direita 68">
            <a:extLst>
              <a:ext uri="{FF2B5EF4-FFF2-40B4-BE49-F238E27FC236}">
                <a16:creationId xmlns:a16="http://schemas.microsoft.com/office/drawing/2014/main" id="{49A018A2-18B4-441D-8ED0-7D7C391195AA}"/>
              </a:ext>
            </a:extLst>
          </p:cNvPr>
          <p:cNvSpPr/>
          <p:nvPr/>
        </p:nvSpPr>
        <p:spPr>
          <a:xfrm>
            <a:off x="5630759" y="3175561"/>
            <a:ext cx="788764" cy="268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0" name="Seta: para a Direita 69">
            <a:extLst>
              <a:ext uri="{FF2B5EF4-FFF2-40B4-BE49-F238E27FC236}">
                <a16:creationId xmlns:a16="http://schemas.microsoft.com/office/drawing/2014/main" id="{096141C4-913A-44FF-A266-9AF9E8DC595C}"/>
              </a:ext>
            </a:extLst>
          </p:cNvPr>
          <p:cNvSpPr/>
          <p:nvPr/>
        </p:nvSpPr>
        <p:spPr>
          <a:xfrm>
            <a:off x="7934436" y="3185770"/>
            <a:ext cx="788764" cy="268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2" name="Título 1">
            <a:extLst>
              <a:ext uri="{FF2B5EF4-FFF2-40B4-BE49-F238E27FC236}">
                <a16:creationId xmlns:a16="http://schemas.microsoft.com/office/drawing/2014/main" id="{A6CD4F72-B1B1-4BC4-AA6C-3D6F3574C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881" y="482002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Linguagens necessárias</a:t>
            </a:r>
            <a:endParaRPr lang="pt-BR" sz="32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A1F4CC6B-F42A-4847-B514-6568B0455DD7}"/>
              </a:ext>
            </a:extLst>
          </p:cNvPr>
          <p:cNvSpPr txBox="1"/>
          <p:nvPr/>
        </p:nvSpPr>
        <p:spPr>
          <a:xfrm>
            <a:off x="9908832" y="3097567"/>
            <a:ext cx="2273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(Programação Back-</a:t>
            </a:r>
            <a:r>
              <a:rPr lang="pt-BR" sz="1600" b="1" dirty="0" err="1"/>
              <a:t>end</a:t>
            </a:r>
            <a:r>
              <a:rPr lang="pt-BR" sz="1600" b="1" dirty="0"/>
              <a:t> ou Server-</a:t>
            </a:r>
            <a:r>
              <a:rPr lang="pt-BR" sz="1600" b="1" dirty="0" err="1"/>
              <a:t>side</a:t>
            </a:r>
            <a:r>
              <a:rPr lang="pt-BR" sz="1600" b="1" dirty="0"/>
              <a:t>) 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DDB3093D-8F0A-4E48-80F0-0B40E353B869}"/>
              </a:ext>
            </a:extLst>
          </p:cNvPr>
          <p:cNvSpPr txBox="1"/>
          <p:nvPr/>
        </p:nvSpPr>
        <p:spPr>
          <a:xfrm>
            <a:off x="7581008" y="4479030"/>
            <a:ext cx="12013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 err="1">
                <a:solidFill>
                  <a:schemeClr val="accent1">
                    <a:lumMod val="75000"/>
                  </a:schemeClr>
                </a:solidFill>
              </a:rPr>
              <a:t>MySQLi</a:t>
            </a:r>
            <a:endParaRPr lang="pt-BR" sz="1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6102A43E-7F74-4990-A36A-A0261207AE9E}"/>
              </a:ext>
            </a:extLst>
          </p:cNvPr>
          <p:cNvSpPr txBox="1"/>
          <p:nvPr/>
        </p:nvSpPr>
        <p:spPr>
          <a:xfrm>
            <a:off x="7646889" y="5144344"/>
            <a:ext cx="16817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600" dirty="0"/>
              <a:t>Driver de conexão entre as duas linguagens </a:t>
            </a:r>
          </a:p>
        </p:txBody>
      </p:sp>
    </p:spTree>
    <p:extLst>
      <p:ext uri="{BB962C8B-B14F-4D97-AF65-F5344CB8AC3E}">
        <p14:creationId xmlns:p14="http://schemas.microsoft.com/office/powerpoint/2010/main" val="450416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4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7" dur="2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6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9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9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  <p:bldP spid="21" grpId="0"/>
      <p:bldP spid="22" grpId="0"/>
      <p:bldP spid="30" grpId="0"/>
      <p:bldP spid="34" grpId="0"/>
      <p:bldP spid="42" grpId="0"/>
      <p:bldP spid="47" grpId="0"/>
      <p:bldP spid="23" grpId="0" animBg="1"/>
      <p:bldP spid="61" grpId="0"/>
      <p:bldP spid="67" grpId="0" animBg="1"/>
      <p:bldP spid="68" grpId="0" animBg="1"/>
      <p:bldP spid="69" grpId="0" animBg="1"/>
      <p:bldP spid="70" grpId="0" animBg="1"/>
      <p:bldP spid="72" grpId="0"/>
      <p:bldP spid="73" grpId="0"/>
      <p:bldP spid="37" grpId="0"/>
      <p:bldP spid="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CD3A1FD-439B-4AC0-92EA-32F453E8D9E4}"/>
              </a:ext>
            </a:extLst>
          </p:cNvPr>
          <p:cNvSpPr txBox="1"/>
          <p:nvPr/>
        </p:nvSpPr>
        <p:spPr>
          <a:xfrm>
            <a:off x="543085" y="1959292"/>
            <a:ext cx="7414129" cy="254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O sistema “Agenda da Gabi” terá as seguintes funcionalidades: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dirty="0"/>
              <a:t>Armazenar dados: nomes, apelidos e e-mails;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dirty="0"/>
              <a:t>Possibilitará alteração desses dados;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dirty="0"/>
              <a:t>Possibilitará a exclusão de dados;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dirty="0"/>
              <a:t>Possibilitará a exclusão de dados;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dirty="0"/>
              <a:t>Possibilitará a listagem e busca desses dados.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880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pic>
        <p:nvPicPr>
          <p:cNvPr id="20" name="Imagem 19" descr="Mulher sentada em frente a computador&#10;&#10;Descrição gerada automaticamente">
            <a:extLst>
              <a:ext uri="{FF2B5EF4-FFF2-40B4-BE49-F238E27FC236}">
                <a16:creationId xmlns:a16="http://schemas.microsoft.com/office/drawing/2014/main" id="{D06D5DD8-6023-4F3B-9988-7EA80034A1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814" y="2800215"/>
            <a:ext cx="6400800" cy="3600450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8A196F25-B075-4CC1-8D50-E5DBE9E0AC20}"/>
              </a:ext>
            </a:extLst>
          </p:cNvPr>
          <p:cNvSpPr txBox="1"/>
          <p:nvPr/>
        </p:nvSpPr>
        <p:spPr>
          <a:xfrm>
            <a:off x="543085" y="920516"/>
            <a:ext cx="6097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Funcionalidades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489212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  <p:bldP spid="39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CD3A1FD-439B-4AC0-92EA-32F453E8D9E4}"/>
              </a:ext>
            </a:extLst>
          </p:cNvPr>
          <p:cNvSpPr txBox="1"/>
          <p:nvPr/>
        </p:nvSpPr>
        <p:spPr>
          <a:xfrm>
            <a:off x="492865" y="1546923"/>
            <a:ext cx="7414129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O sistema terá a seguinte tela de entrada: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pic>
        <p:nvPicPr>
          <p:cNvPr id="3" name="Imagem 2" descr="Placa azul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EA696AAE-62AF-4DD2-B979-B822226C7B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5" t="12604" r="4246" b="12074"/>
          <a:stretch/>
        </p:blipFill>
        <p:spPr>
          <a:xfrm>
            <a:off x="1160143" y="2346257"/>
            <a:ext cx="7414129" cy="3018712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46077391-1048-4F80-9BF8-687BB1E15C1A}"/>
              </a:ext>
            </a:extLst>
          </p:cNvPr>
          <p:cNvSpPr txBox="1"/>
          <p:nvPr/>
        </p:nvSpPr>
        <p:spPr>
          <a:xfrm>
            <a:off x="1138260" y="5233544"/>
            <a:ext cx="3685030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Usuário clica e leva à tela de cadastro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2B049AED-3C1F-4B89-9355-B039DB33804D}"/>
              </a:ext>
            </a:extLst>
          </p:cNvPr>
          <p:cNvSpPr txBox="1"/>
          <p:nvPr/>
        </p:nvSpPr>
        <p:spPr>
          <a:xfrm>
            <a:off x="5255318" y="5237863"/>
            <a:ext cx="3502170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Usuário clica e leva à tela de busca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A7108494-87CD-4112-8929-C4C9CF2C9EC3}"/>
              </a:ext>
            </a:extLst>
          </p:cNvPr>
          <p:cNvSpPr txBox="1"/>
          <p:nvPr/>
        </p:nvSpPr>
        <p:spPr>
          <a:xfrm>
            <a:off x="9555321" y="3889748"/>
            <a:ext cx="2269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Construção da aparência</a:t>
            </a:r>
          </a:p>
        </p:txBody>
      </p:sp>
      <p:pic>
        <p:nvPicPr>
          <p:cNvPr id="23" name="Imagem 22" descr="Logotipo, Ícone&#10;&#10;Descrição gerada automaticamente">
            <a:extLst>
              <a:ext uri="{FF2B5EF4-FFF2-40B4-BE49-F238E27FC236}">
                <a16:creationId xmlns:a16="http://schemas.microsoft.com/office/drawing/2014/main" id="{0B51A999-A2D1-48F2-9B04-B1AC5DD7EF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5321" y="4320595"/>
            <a:ext cx="1388625" cy="1445034"/>
          </a:xfrm>
          <a:prstGeom prst="rect">
            <a:avLst/>
          </a:prstGeom>
        </p:spPr>
      </p:pic>
      <p:pic>
        <p:nvPicPr>
          <p:cNvPr id="24" name="Imagem 23" descr="Ícone&#10;&#10;Descrição gerada automaticamente">
            <a:extLst>
              <a:ext uri="{FF2B5EF4-FFF2-40B4-BE49-F238E27FC236}">
                <a16:creationId xmlns:a16="http://schemas.microsoft.com/office/drawing/2014/main" id="{948F9B31-1347-4552-9663-226E057B5E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068" y="4718256"/>
            <a:ext cx="1183196" cy="1409349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EEC5410C-CA41-4969-8270-6C5A482D2A97}"/>
              </a:ext>
            </a:extLst>
          </p:cNvPr>
          <p:cNvSpPr txBox="1"/>
          <p:nvPr/>
        </p:nvSpPr>
        <p:spPr>
          <a:xfrm>
            <a:off x="10579804" y="6029492"/>
            <a:ext cx="352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e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0CFD0F3-F906-4706-82E6-B0349804020B}"/>
              </a:ext>
            </a:extLst>
          </p:cNvPr>
          <p:cNvSpPr txBox="1"/>
          <p:nvPr/>
        </p:nvSpPr>
        <p:spPr>
          <a:xfrm>
            <a:off x="10916071" y="6159436"/>
            <a:ext cx="4936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CSS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01503A5-5B52-485F-8E7B-774A8A26F160}"/>
              </a:ext>
            </a:extLst>
          </p:cNvPr>
          <p:cNvSpPr txBox="1"/>
          <p:nvPr/>
        </p:nvSpPr>
        <p:spPr>
          <a:xfrm>
            <a:off x="9815212" y="5815848"/>
            <a:ext cx="823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err="1"/>
              <a:t>Html</a:t>
            </a:r>
            <a:r>
              <a:rPr lang="pt-BR" sz="1600" b="1" dirty="0"/>
              <a:t> 5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D86619F-905B-406D-BFD5-CD477C49A344}"/>
              </a:ext>
            </a:extLst>
          </p:cNvPr>
          <p:cNvSpPr txBox="1"/>
          <p:nvPr/>
        </p:nvSpPr>
        <p:spPr>
          <a:xfrm>
            <a:off x="492865" y="853226"/>
            <a:ext cx="6097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Aparência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606042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  <p:bldP spid="39" grpId="0"/>
      <p:bldP spid="19" grpId="0"/>
      <p:bldP spid="21" grpId="0"/>
      <p:bldP spid="22" grpId="0"/>
      <p:bldP spid="25" grpId="0"/>
      <p:bldP spid="26" grpId="0"/>
      <p:bldP spid="27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1C1D5D9-752E-494E-8601-A851EB7554A9}"/>
              </a:ext>
            </a:extLst>
          </p:cNvPr>
          <p:cNvSpPr txBox="1"/>
          <p:nvPr/>
        </p:nvSpPr>
        <p:spPr>
          <a:xfrm>
            <a:off x="578837" y="1806062"/>
            <a:ext cx="9181913" cy="361565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5B1137F5-9E76-4FB8-A983-E4DE526E531D}"/>
              </a:ext>
            </a:extLst>
          </p:cNvPr>
          <p:cNvSpPr txBox="1"/>
          <p:nvPr/>
        </p:nvSpPr>
        <p:spPr>
          <a:xfrm>
            <a:off x="493170" y="1330433"/>
            <a:ext cx="7414129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Toda a codificação HTML, CSS e PHP é feita nesse programa.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3614CB37-4C27-4F84-8C89-50C42EAFEE1C}"/>
              </a:ext>
            </a:extLst>
          </p:cNvPr>
          <p:cNvSpPr txBox="1"/>
          <p:nvPr/>
        </p:nvSpPr>
        <p:spPr>
          <a:xfrm>
            <a:off x="752385" y="1887855"/>
            <a:ext cx="9059746" cy="3308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pt-br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viewport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=device-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initial-scale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=1.0"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Compatible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ie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edge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"https://www.w3schools.com/w3css/4/w3.css"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"https://cdnjs.cloudflare.com/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ajax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libs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font-awesome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/4.7.0/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/font-awesome.min.css"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Projeto - MYSQLI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pt-BR" sz="1100" b="0" dirty="0">
              <a:solidFill>
                <a:srgbClr val="808080"/>
              </a:solidFill>
              <a:effectLst/>
              <a:latin typeface="Consolas" panose="020B0609020204030204" pitchFamily="49" charset="0"/>
            </a:endParaRPr>
          </a:p>
          <a:p>
            <a:endParaRPr lang="pt-BR" sz="1100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endParaRPr lang="pt-BR" sz="1100" b="0" dirty="0">
              <a:solidFill>
                <a:srgbClr val="808080"/>
              </a:solidFill>
              <a:effectLst/>
              <a:latin typeface="Consolas" panose="020B0609020204030204" pitchFamily="49" charset="0"/>
            </a:endParaRPr>
          </a:p>
          <a:p>
            <a:endParaRPr lang="pt-BR" sz="1100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endParaRPr lang="pt-BR" sz="1100" b="0" dirty="0">
              <a:solidFill>
                <a:srgbClr val="808080"/>
              </a:solidFill>
              <a:effectLst/>
              <a:latin typeface="Consolas" panose="020B0609020204030204" pitchFamily="49" charset="0"/>
            </a:endParaRPr>
          </a:p>
          <a:p>
            <a:endParaRPr lang="pt-BR" sz="1100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3" name="Imagem 22" descr="Logotipo, Ícone&#10;&#10;Descrição gerada automaticamente">
            <a:extLst>
              <a:ext uri="{FF2B5EF4-FFF2-40B4-BE49-F238E27FC236}">
                <a16:creationId xmlns:a16="http://schemas.microsoft.com/office/drawing/2014/main" id="{0B51A999-A2D1-48F2-9B04-B1AC5DD7E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504" y="4401174"/>
            <a:ext cx="1388625" cy="1445034"/>
          </a:xfrm>
          <a:prstGeom prst="rect">
            <a:avLst/>
          </a:prstGeom>
        </p:spPr>
      </p:pic>
      <p:pic>
        <p:nvPicPr>
          <p:cNvPr id="24" name="Imagem 23" descr="Ícone&#10;&#10;Descrição gerada automaticamente">
            <a:extLst>
              <a:ext uri="{FF2B5EF4-FFF2-40B4-BE49-F238E27FC236}">
                <a16:creationId xmlns:a16="http://schemas.microsoft.com/office/drawing/2014/main" id="{948F9B31-1347-4552-9663-226E057B5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251" y="4798835"/>
            <a:ext cx="1183196" cy="1409349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EEC5410C-CA41-4969-8270-6C5A482D2A97}"/>
              </a:ext>
            </a:extLst>
          </p:cNvPr>
          <p:cNvSpPr txBox="1"/>
          <p:nvPr/>
        </p:nvSpPr>
        <p:spPr>
          <a:xfrm>
            <a:off x="9778987" y="6083274"/>
            <a:ext cx="352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e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0CFD0F3-F906-4706-82E6-B0349804020B}"/>
              </a:ext>
            </a:extLst>
          </p:cNvPr>
          <p:cNvSpPr txBox="1"/>
          <p:nvPr/>
        </p:nvSpPr>
        <p:spPr>
          <a:xfrm>
            <a:off x="10115254" y="6213218"/>
            <a:ext cx="4936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CSS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01503A5-5B52-485F-8E7B-774A8A26F160}"/>
              </a:ext>
            </a:extLst>
          </p:cNvPr>
          <p:cNvSpPr txBox="1"/>
          <p:nvPr/>
        </p:nvSpPr>
        <p:spPr>
          <a:xfrm>
            <a:off x="9014395" y="5869630"/>
            <a:ext cx="823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err="1"/>
              <a:t>Html</a:t>
            </a:r>
            <a:r>
              <a:rPr lang="pt-BR" sz="1600" b="1" dirty="0"/>
              <a:t> 5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F9806605-89C9-456F-BEA9-F9E33113A530}"/>
              </a:ext>
            </a:extLst>
          </p:cNvPr>
          <p:cNvSpPr txBox="1"/>
          <p:nvPr/>
        </p:nvSpPr>
        <p:spPr>
          <a:xfrm>
            <a:off x="852043" y="3968638"/>
            <a:ext cx="79639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bg1">
                    <a:lumMod val="95000"/>
                  </a:schemeClr>
                </a:solidFill>
              </a:rPr>
              <a:t>A codificação de construção das páginas é feita aqui.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67413361-DEC3-46E0-A1D8-89AC61036424}"/>
              </a:ext>
            </a:extLst>
          </p:cNvPr>
          <p:cNvSpPr txBox="1"/>
          <p:nvPr/>
        </p:nvSpPr>
        <p:spPr>
          <a:xfrm>
            <a:off x="489314" y="868768"/>
            <a:ext cx="70665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 err="1">
                <a:solidFill>
                  <a:schemeClr val="tx2"/>
                </a:solidFill>
                <a:latin typeface="Corbel" panose="020B0503020204020204" pitchFamily="34" charset="0"/>
              </a:rPr>
              <a:t>Iníciando</a:t>
            </a:r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 o código – Ferramenta Visual </a:t>
            </a:r>
            <a:r>
              <a:rPr lang="pt-BR" sz="2400" u="sng" dirty="0" err="1">
                <a:solidFill>
                  <a:schemeClr val="tx2"/>
                </a:solidFill>
                <a:latin typeface="Corbel" panose="020B0503020204020204" pitchFamily="34" charset="0"/>
              </a:rPr>
              <a:t>Code</a:t>
            </a:r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 Studio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458051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9" grpId="0"/>
      <p:bldP spid="4" grpId="0" animBg="1"/>
      <p:bldP spid="29" grpId="0"/>
      <p:bldP spid="30" grpId="0"/>
      <p:bldP spid="25" grpId="0"/>
      <p:bldP spid="26" grpId="0"/>
      <p:bldP spid="27" grpId="0"/>
      <p:bldP spid="31" grpId="0"/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4A169166-9946-41DA-9B7A-C75FE0B1E549}"/>
              </a:ext>
            </a:extLst>
          </p:cNvPr>
          <p:cNvSpPr txBox="1">
            <a:spLocks/>
          </p:cNvSpPr>
          <p:nvPr/>
        </p:nvSpPr>
        <p:spPr>
          <a:xfrm>
            <a:off x="8816033" y="21515"/>
            <a:ext cx="2953945" cy="899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600" dirty="0">
                <a:solidFill>
                  <a:schemeClr val="tx2"/>
                </a:solidFill>
                <a:latin typeface="Futura Std Book" panose="020B0502020204020303" pitchFamily="34" charset="0"/>
              </a:rPr>
              <a:t>Projeto de sistema para </a:t>
            </a:r>
            <a:br>
              <a:rPr lang="pt-BR" sz="1600" b="1" dirty="0">
                <a:solidFill>
                  <a:schemeClr val="tx2"/>
                </a:solidFill>
                <a:latin typeface="Futura Std Book" panose="020B0502020204020303" pitchFamily="34" charset="0"/>
              </a:rPr>
            </a:br>
            <a:r>
              <a:rPr lang="pt-BR" sz="14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GUARDAR CONTATOS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5A4E1-409A-44B6-B588-C656AC547623}"/>
              </a:ext>
            </a:extLst>
          </p:cNvPr>
          <p:cNvSpPr txBox="1"/>
          <p:nvPr/>
        </p:nvSpPr>
        <p:spPr>
          <a:xfrm>
            <a:off x="9688671" y="608815"/>
            <a:ext cx="226994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chemeClr val="tx2"/>
                </a:solidFill>
                <a:latin typeface="Futura Std Book" panose="020B0502020204020303" pitchFamily="34" charset="0"/>
              </a:rPr>
              <a:t>por </a:t>
            </a:r>
            <a:r>
              <a:rPr lang="pt-BR" sz="1300" b="1" dirty="0">
                <a:solidFill>
                  <a:schemeClr val="tx2"/>
                </a:solidFill>
                <a:latin typeface="Futura Std Book" panose="020B0502020204020303" pitchFamily="34" charset="0"/>
              </a:rPr>
              <a:t>Gabriela Silva</a:t>
            </a:r>
          </a:p>
        </p:txBody>
      </p:sp>
      <p:sp>
        <p:nvSpPr>
          <p:cNvPr id="39" name="Título 1">
            <a:extLst>
              <a:ext uri="{FF2B5EF4-FFF2-40B4-BE49-F238E27FC236}">
                <a16:creationId xmlns:a16="http://schemas.microsoft.com/office/drawing/2014/main" id="{63F4C82D-8362-4B92-9704-D03FDD2B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6" y="809554"/>
            <a:ext cx="7256477" cy="511020"/>
          </a:xfrm>
        </p:spPr>
        <p:txBody>
          <a:bodyPr anchor="b">
            <a:noAutofit/>
          </a:bodyPr>
          <a:lstStyle/>
          <a:p>
            <a:r>
              <a:rPr lang="pt-BR" sz="32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Como será o Sistema da Gabi</a:t>
            </a:r>
            <a:br>
              <a:rPr lang="pt-BR" sz="3200" b="1" dirty="0">
                <a:solidFill>
                  <a:schemeClr val="tx2"/>
                </a:solidFill>
                <a:latin typeface="Corbel" panose="020B0503020204020204" pitchFamily="34" charset="0"/>
              </a:rPr>
            </a:br>
            <a:endParaRPr lang="pt-BR" sz="2400" u="sng" dirty="0">
              <a:solidFill>
                <a:schemeClr val="tx2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1C1D5D9-752E-494E-8601-A851EB7554A9}"/>
              </a:ext>
            </a:extLst>
          </p:cNvPr>
          <p:cNvSpPr txBox="1"/>
          <p:nvPr/>
        </p:nvSpPr>
        <p:spPr>
          <a:xfrm>
            <a:off x="578837" y="1806062"/>
            <a:ext cx="7442821" cy="47457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5B1137F5-9E76-4FB8-A983-E4DE526E531D}"/>
              </a:ext>
            </a:extLst>
          </p:cNvPr>
          <p:cNvSpPr txBox="1"/>
          <p:nvPr/>
        </p:nvSpPr>
        <p:spPr>
          <a:xfrm>
            <a:off x="493170" y="1303977"/>
            <a:ext cx="7414129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Toda a codificação HTML, CSS e PHP é feita nesse programa.</a:t>
            </a:r>
          </a:p>
        </p:txBody>
      </p:sp>
      <p:pic>
        <p:nvPicPr>
          <p:cNvPr id="23" name="Imagem 22" descr="Logotipo, Ícone&#10;&#10;Descrição gerada automaticamente">
            <a:extLst>
              <a:ext uri="{FF2B5EF4-FFF2-40B4-BE49-F238E27FC236}">
                <a16:creationId xmlns:a16="http://schemas.microsoft.com/office/drawing/2014/main" id="{0B51A999-A2D1-48F2-9B04-B1AC5DD7E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884" y="4625029"/>
            <a:ext cx="1388625" cy="1445034"/>
          </a:xfrm>
          <a:prstGeom prst="rect">
            <a:avLst/>
          </a:prstGeom>
        </p:spPr>
      </p:pic>
      <p:pic>
        <p:nvPicPr>
          <p:cNvPr id="24" name="Imagem 23" descr="Ícone&#10;&#10;Descrição gerada automaticamente">
            <a:extLst>
              <a:ext uri="{FF2B5EF4-FFF2-40B4-BE49-F238E27FC236}">
                <a16:creationId xmlns:a16="http://schemas.microsoft.com/office/drawing/2014/main" id="{948F9B31-1347-4552-9663-226E057B5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631" y="5022690"/>
            <a:ext cx="1183196" cy="1409349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EEC5410C-CA41-4969-8270-6C5A482D2A97}"/>
              </a:ext>
            </a:extLst>
          </p:cNvPr>
          <p:cNvSpPr txBox="1"/>
          <p:nvPr/>
        </p:nvSpPr>
        <p:spPr>
          <a:xfrm>
            <a:off x="10301367" y="6307129"/>
            <a:ext cx="352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e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0CFD0F3-F906-4706-82E6-B0349804020B}"/>
              </a:ext>
            </a:extLst>
          </p:cNvPr>
          <p:cNvSpPr txBox="1"/>
          <p:nvPr/>
        </p:nvSpPr>
        <p:spPr>
          <a:xfrm>
            <a:off x="10637634" y="6437073"/>
            <a:ext cx="4936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CSS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01503A5-5B52-485F-8E7B-774A8A26F160}"/>
              </a:ext>
            </a:extLst>
          </p:cNvPr>
          <p:cNvSpPr txBox="1"/>
          <p:nvPr/>
        </p:nvSpPr>
        <p:spPr>
          <a:xfrm>
            <a:off x="9536775" y="6093485"/>
            <a:ext cx="823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err="1"/>
              <a:t>Html</a:t>
            </a:r>
            <a:r>
              <a:rPr lang="pt-BR" sz="1600" b="1" dirty="0"/>
              <a:t> 5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356A05C-DFDD-4DB7-907E-79828EFD6F85}"/>
              </a:ext>
            </a:extLst>
          </p:cNvPr>
          <p:cNvSpPr txBox="1"/>
          <p:nvPr/>
        </p:nvSpPr>
        <p:spPr>
          <a:xfrm>
            <a:off x="701004" y="2886092"/>
            <a:ext cx="742064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"w3-padding w3-text-grey w3-half w3-display-middle w3-center"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"w3-center w3-teal w3-round-large w3-margin"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Projeto Lista de Amigos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"w3-row"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"w3-col w3-button w3-teal w3-cell w3-round-large"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"width:45%;"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cadastro.php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;"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 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fa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fa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-plus"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 10.5em"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 2em"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Adicionar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"w3-col w3-button w3-teal w3-cell w3-round-large w3-right"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"width:45%;"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listar.php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;"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fa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fa-vcard-o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 10.5em"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 2em"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Listar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pt-B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880A1016-7A82-46B4-B5F1-973A1562B61F}"/>
              </a:ext>
            </a:extLst>
          </p:cNvPr>
          <p:cNvSpPr txBox="1"/>
          <p:nvPr/>
        </p:nvSpPr>
        <p:spPr>
          <a:xfrm>
            <a:off x="730789" y="1948235"/>
            <a:ext cx="7963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bg1">
                    <a:lumMod val="95000"/>
                  </a:schemeClr>
                </a:solidFill>
              </a:rPr>
              <a:t>... Aqui estaria a codificação inicial. </a:t>
            </a:r>
            <a:br>
              <a:rPr lang="pt-BR" sz="1600" b="1" dirty="0">
                <a:solidFill>
                  <a:schemeClr val="bg1">
                    <a:lumMod val="95000"/>
                  </a:schemeClr>
                </a:solidFill>
              </a:rPr>
            </a:br>
            <a:endParaRPr lang="pt-BR" sz="1600" b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28" name="Imagem 27" descr="Placa azul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E1AA75BA-36C0-490E-AC4B-9AD8C4492F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5" t="12604" r="4246" b="12074"/>
          <a:stretch/>
        </p:blipFill>
        <p:spPr>
          <a:xfrm>
            <a:off x="8902976" y="2835918"/>
            <a:ext cx="3058568" cy="1245316"/>
          </a:xfrm>
          <a:prstGeom prst="rect">
            <a:avLst/>
          </a:prstGeom>
        </p:spPr>
      </p:pic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5FF3C015-9E1B-4CBE-B97A-922FBFDB46C7}"/>
              </a:ext>
            </a:extLst>
          </p:cNvPr>
          <p:cNvCxnSpPr>
            <a:cxnSpLocks/>
          </p:cNvCxnSpPr>
          <p:nvPr/>
        </p:nvCxnSpPr>
        <p:spPr>
          <a:xfrm>
            <a:off x="5598687" y="2622833"/>
            <a:ext cx="3317281" cy="336883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6AD91EBE-C078-4117-BD53-0A16AD56CDEB}"/>
              </a:ext>
            </a:extLst>
          </p:cNvPr>
          <p:cNvSpPr txBox="1"/>
          <p:nvPr/>
        </p:nvSpPr>
        <p:spPr>
          <a:xfrm>
            <a:off x="530913" y="841616"/>
            <a:ext cx="69033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u="sng" dirty="0" err="1">
                <a:solidFill>
                  <a:schemeClr val="tx2"/>
                </a:solidFill>
                <a:latin typeface="Corbel" panose="020B0503020204020204" pitchFamily="34" charset="0"/>
              </a:rPr>
              <a:t>Iníciando</a:t>
            </a:r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 o código – Ferramenta Visual </a:t>
            </a:r>
            <a:r>
              <a:rPr lang="pt-BR" sz="2400" u="sng" dirty="0" err="1">
                <a:solidFill>
                  <a:schemeClr val="tx2"/>
                </a:solidFill>
                <a:latin typeface="Corbel" panose="020B0503020204020204" pitchFamily="34" charset="0"/>
              </a:rPr>
              <a:t>Code</a:t>
            </a:r>
            <a:r>
              <a:rPr lang="pt-BR" sz="2400" u="sng" dirty="0">
                <a:solidFill>
                  <a:schemeClr val="tx2"/>
                </a:solidFill>
                <a:latin typeface="Corbel" panose="020B0503020204020204" pitchFamily="34" charset="0"/>
              </a:rPr>
              <a:t> Studio</a:t>
            </a:r>
            <a:endParaRPr lang="pt-BR" sz="2400" dirty="0"/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7A6BAAF6-15AF-49F1-A681-ABFD9BCC1634}"/>
              </a:ext>
            </a:extLst>
          </p:cNvPr>
          <p:cNvSpPr txBox="1"/>
          <p:nvPr/>
        </p:nvSpPr>
        <p:spPr>
          <a:xfrm>
            <a:off x="688460" y="2409285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>
                <a:solidFill>
                  <a:schemeClr val="bg1">
                    <a:lumMod val="95000"/>
                  </a:schemeClr>
                </a:solidFill>
              </a:rPr>
              <a:t>Continuação do código para montagem do Index:</a:t>
            </a:r>
          </a:p>
        </p:txBody>
      </p:sp>
    </p:spTree>
    <p:extLst>
      <p:ext uri="{BB962C8B-B14F-4D97-AF65-F5344CB8AC3E}">
        <p14:creationId xmlns:p14="http://schemas.microsoft.com/office/powerpoint/2010/main" val="681271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9" grpId="0"/>
      <p:bldP spid="4" grpId="0" animBg="1"/>
      <p:bldP spid="29" grpId="0"/>
      <p:bldP spid="25" grpId="0"/>
      <p:bldP spid="26" grpId="0"/>
      <p:bldP spid="27" grpId="0"/>
      <p:bldP spid="21" grpId="0"/>
      <p:bldP spid="22" grpId="0"/>
      <p:bldP spid="34" grpId="0"/>
      <p:bldP spid="36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1638</Words>
  <Application>Microsoft Office PowerPoint</Application>
  <PresentationFormat>Widescreen</PresentationFormat>
  <Paragraphs>233</Paragraphs>
  <Slides>19</Slides>
  <Notes>0</Notes>
  <HiddenSlides>0</HiddenSlides>
  <MMClips>4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Corbel</vt:lpstr>
      <vt:lpstr>Futura Std Book</vt:lpstr>
      <vt:lpstr>Tema do Office</vt:lpstr>
      <vt:lpstr>Projeto de sistema para  GUARDAR CONTATOS</vt:lpstr>
      <vt:lpstr>A ideia</vt:lpstr>
      <vt:lpstr>O que seria necessário?</vt:lpstr>
      <vt:lpstr>Explicando melhor...</vt:lpstr>
      <vt:lpstr>Linguagens necessárias</vt:lpstr>
      <vt:lpstr>Como será o Sistema da Gabi </vt:lpstr>
      <vt:lpstr>Como será o Sistema da Gabi </vt:lpstr>
      <vt:lpstr>Como será o Sistema da Gabi </vt:lpstr>
      <vt:lpstr>Como será o Sistema da Gabi </vt:lpstr>
      <vt:lpstr>Como será o Sistema da Gabi </vt:lpstr>
      <vt:lpstr>Como será o Sistema da Gabi </vt:lpstr>
      <vt:lpstr>Como será o Sistema da Gabi </vt:lpstr>
      <vt:lpstr>Como será o Sistema da Gabi </vt:lpstr>
      <vt:lpstr>Como será o Sistema da Gabi </vt:lpstr>
      <vt:lpstr>Como será o Sistema da Gabi </vt:lpstr>
      <vt:lpstr>Como será o Sistema da Gabi </vt:lpstr>
      <vt:lpstr>Como será o Sistema da Gabi </vt:lpstr>
      <vt:lpstr>Como será o Sistema da Gabi </vt:lpstr>
      <vt:lpstr>Como será o Sistema da Gabi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de aplicativo para  GUARDAR CONTATOS</dc:title>
  <dc:creator>Sonia Jaconis</dc:creator>
  <cp:lastModifiedBy>Sonia Jaconis</cp:lastModifiedBy>
  <cp:revision>54</cp:revision>
  <dcterms:created xsi:type="dcterms:W3CDTF">2021-05-01T17:33:42Z</dcterms:created>
  <dcterms:modified xsi:type="dcterms:W3CDTF">2021-05-02T23:09:40Z</dcterms:modified>
</cp:coreProperties>
</file>

<file path=docProps/thumbnail.jpeg>
</file>